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/>
              <a:t>Uredite slog podnaslova matrice</a:t>
            </a:r>
            <a:endParaRPr kumimoji="0" lang="en-US"/>
          </a:p>
        </p:txBody>
      </p:sp>
      <p:sp>
        <p:nvSpPr>
          <p:cNvPr id="16" name="Ograda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5" name="Ograda številke diapoz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19" name="Ograda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11" name="Ograda no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24" name="Ograda no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29" name="Ograda no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/>
              <a:t>Kliknite ikono, če želite dodati sliko</a:t>
            </a:r>
            <a:endParaRPr kumimoji="0" lang="en-US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Ograda besedil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/>
              <a:t>Uredite sloge besedila matrice</a:t>
            </a:r>
          </a:p>
          <a:p>
            <a:pPr lvl="1" eaLnBrk="1" latinLnBrk="0" hangingPunct="1"/>
            <a:r>
              <a:rPr kumimoji="0" lang="sl-SI"/>
              <a:t>Druga raven</a:t>
            </a:r>
          </a:p>
          <a:p>
            <a:pPr lvl="2" eaLnBrk="1" latinLnBrk="0" hangingPunct="1"/>
            <a:r>
              <a:rPr kumimoji="0" lang="sl-SI"/>
              <a:t>Tretja raven</a:t>
            </a:r>
          </a:p>
          <a:p>
            <a:pPr lvl="3" eaLnBrk="1" latinLnBrk="0" hangingPunct="1"/>
            <a:r>
              <a:rPr kumimoji="0" lang="sl-SI"/>
              <a:t>Četrta raven</a:t>
            </a:r>
          </a:p>
          <a:p>
            <a:pPr lvl="4" eaLnBrk="1" latinLnBrk="0" hangingPunct="1"/>
            <a:r>
              <a:rPr kumimoji="0" lang="sl-SI"/>
              <a:t>Peta raven</a:t>
            </a:r>
            <a:endParaRPr kumimoji="0" lang="en-US"/>
          </a:p>
        </p:txBody>
      </p:sp>
      <p:sp>
        <p:nvSpPr>
          <p:cNvPr id="11" name="Ograda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12. 02. 2019</a:t>
            </a:fld>
            <a:endParaRPr lang="sl-SI"/>
          </a:p>
        </p:txBody>
      </p:sp>
      <p:sp>
        <p:nvSpPr>
          <p:cNvPr id="28" name="Ograda no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691680" y="1177786"/>
            <a:ext cx="610242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AUSSEHEN UND CHARAKTER</a:t>
            </a:r>
            <a:endParaRPr lang="sl-SI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sl-SI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sl-SI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IZGLED IN ZNAČAJ</a:t>
            </a:r>
            <a:endParaRPr lang="sl-SI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3314" name="Picture 2" descr="E:\nemscina\nemscina 6r\slike_Aussehen und Charakter\naslovna str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83968"/>
            <a:ext cx="2241376" cy="224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9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48190" y="620688"/>
            <a:ext cx="655272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800" b="1" u="sng" dirty="0">
                <a:latin typeface="Comic Sans MS" panose="030F0702030302020204" pitchFamily="66" charset="0"/>
              </a:rPr>
              <a:t>DIE HAARE</a:t>
            </a:r>
            <a:r>
              <a:rPr lang="sl-SI" sz="4800" b="1" dirty="0">
                <a:latin typeface="Comic Sans MS" panose="030F0702030302020204" pitchFamily="66" charset="0"/>
              </a:rPr>
              <a:t> – LASJE</a:t>
            </a:r>
            <a:endParaRPr lang="sl-SI" sz="4800" dirty="0">
              <a:latin typeface="Comic Sans MS" panose="030F0702030302020204" pitchFamily="66" charset="0"/>
            </a:endParaRPr>
          </a:p>
          <a:p>
            <a:endParaRPr lang="sl-SI" sz="2800" dirty="0">
              <a:latin typeface="Comic Sans MS" panose="030F0702030302020204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schwarz</a:t>
            </a:r>
            <a:r>
              <a:rPr lang="sl-SI" sz="4000" dirty="0">
                <a:latin typeface="Comic Sans MS" panose="030F0702030302020204" pitchFamily="66" charset="0"/>
              </a:rPr>
              <a:t> – črn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braun</a:t>
            </a:r>
            <a:r>
              <a:rPr lang="sl-SI" sz="4000" dirty="0">
                <a:latin typeface="Comic Sans MS" panose="030F0702030302020204" pitchFamily="66" charset="0"/>
              </a:rPr>
              <a:t> – rjav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rot</a:t>
            </a:r>
            <a:r>
              <a:rPr lang="sl-SI" sz="4000" dirty="0">
                <a:latin typeface="Comic Sans MS" panose="030F0702030302020204" pitchFamily="66" charset="0"/>
              </a:rPr>
              <a:t> – rdeč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blond</a:t>
            </a:r>
            <a:r>
              <a:rPr lang="sl-SI" sz="4000" dirty="0">
                <a:latin typeface="Comic Sans MS" panose="030F0702030302020204" pitchFamily="66" charset="0"/>
              </a:rPr>
              <a:t> – </a:t>
            </a:r>
            <a:r>
              <a:rPr lang="sl-SI" sz="4000" dirty="0" err="1">
                <a:latin typeface="Comic Sans MS" panose="030F0702030302020204" pitchFamily="66" charset="0"/>
              </a:rPr>
              <a:t>blond</a:t>
            </a:r>
            <a:endParaRPr lang="sl-SI" sz="4000" dirty="0">
              <a:latin typeface="Comic Sans MS" panose="030F0702030302020204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orange</a:t>
            </a:r>
            <a:r>
              <a:rPr lang="sl-SI" sz="4000" dirty="0">
                <a:latin typeface="Comic Sans MS" panose="030F0702030302020204" pitchFamily="66" charset="0"/>
              </a:rPr>
              <a:t> – oranžen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grau</a:t>
            </a:r>
            <a:r>
              <a:rPr lang="sl-SI" sz="4000" dirty="0">
                <a:latin typeface="Comic Sans MS" panose="030F0702030302020204" pitchFamily="66" charset="0"/>
              </a:rPr>
              <a:t> – siv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weiß</a:t>
            </a:r>
            <a:r>
              <a:rPr lang="sl-SI" sz="4000" dirty="0">
                <a:latin typeface="Comic Sans MS" panose="030F0702030302020204" pitchFamily="66" charset="0"/>
              </a:rPr>
              <a:t> – bel</a:t>
            </a:r>
          </a:p>
        </p:txBody>
      </p:sp>
      <p:pic>
        <p:nvPicPr>
          <p:cNvPr id="9218" name="Picture 2" descr="E:\nemscina\nemscina 6r\slike_Aussehen und Charakter\Haa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9" y="1556792"/>
            <a:ext cx="3692128" cy="263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25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71600" y="829362"/>
            <a:ext cx="69127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lang</a:t>
            </a:r>
            <a:r>
              <a:rPr lang="sl-SI" sz="4000" dirty="0">
                <a:latin typeface="Comic Sans MS" panose="030F0702030302020204" pitchFamily="66" charset="0"/>
              </a:rPr>
              <a:t> – dolg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>
                <a:latin typeface="Comic Sans MS" panose="030F0702030302020204" pitchFamily="66" charset="0"/>
              </a:rPr>
              <a:t>kurz – kratek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mittellang</a:t>
            </a:r>
            <a:r>
              <a:rPr lang="sl-SI" sz="4000" dirty="0">
                <a:latin typeface="Comic Sans MS" panose="030F0702030302020204" pitchFamily="66" charset="0"/>
              </a:rPr>
              <a:t> – srednje dolg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dunkel</a:t>
            </a:r>
            <a:r>
              <a:rPr lang="sl-SI" sz="4000" dirty="0">
                <a:latin typeface="Comic Sans MS" panose="030F0702030302020204" pitchFamily="66" charset="0"/>
              </a:rPr>
              <a:t> – temen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hell</a:t>
            </a:r>
            <a:r>
              <a:rPr lang="sl-SI" sz="4000" dirty="0">
                <a:latin typeface="Comic Sans MS" panose="030F0702030302020204" pitchFamily="66" charset="0"/>
              </a:rPr>
              <a:t> – svetel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glatt</a:t>
            </a:r>
            <a:r>
              <a:rPr lang="sl-SI" sz="4000" dirty="0">
                <a:latin typeface="Comic Sans MS" panose="030F0702030302020204" pitchFamily="66" charset="0"/>
              </a:rPr>
              <a:t> - raven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gewellt</a:t>
            </a:r>
            <a:r>
              <a:rPr lang="sl-SI" sz="4000" dirty="0">
                <a:latin typeface="Comic Sans MS" panose="030F0702030302020204" pitchFamily="66" charset="0"/>
              </a:rPr>
              <a:t> - valovit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kraus</a:t>
            </a:r>
            <a:r>
              <a:rPr lang="sl-SI" sz="4000" dirty="0">
                <a:latin typeface="Comic Sans MS" panose="030F0702030302020204" pitchFamily="66" charset="0"/>
              </a:rPr>
              <a:t> - skodran</a:t>
            </a:r>
          </a:p>
        </p:txBody>
      </p:sp>
    </p:spTree>
    <p:extLst>
      <p:ext uri="{BB962C8B-B14F-4D97-AF65-F5344CB8AC3E}">
        <p14:creationId xmlns:p14="http://schemas.microsoft.com/office/powerpoint/2010/main" val="335957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71600" y="797511"/>
            <a:ext cx="698477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800" b="1" u="sng" dirty="0">
                <a:latin typeface="Comic Sans MS" panose="030F0702030302020204" pitchFamily="66" charset="0"/>
              </a:rPr>
              <a:t>DIE AUGEN</a:t>
            </a:r>
            <a:r>
              <a:rPr lang="sl-SI" sz="4800" b="1" dirty="0">
                <a:latin typeface="Comic Sans MS" panose="030F0702030302020204" pitchFamily="66" charset="0"/>
              </a:rPr>
              <a:t> – OČI</a:t>
            </a:r>
          </a:p>
          <a:p>
            <a:endParaRPr lang="sl-SI" sz="4800" b="1" dirty="0">
              <a:latin typeface="Comic Sans MS" panose="030F0702030302020204" pitchFamily="66" charset="0"/>
            </a:endParaRPr>
          </a:p>
          <a:p>
            <a:endParaRPr lang="sl-SI" dirty="0">
              <a:latin typeface="Comic Sans MS" panose="030F0702030302020204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blau</a:t>
            </a:r>
            <a:r>
              <a:rPr lang="sl-SI" sz="4000" dirty="0">
                <a:latin typeface="Comic Sans MS" panose="030F0702030302020204" pitchFamily="66" charset="0"/>
              </a:rPr>
              <a:t> – moder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grün</a:t>
            </a:r>
            <a:r>
              <a:rPr lang="sl-SI" sz="4000" dirty="0">
                <a:latin typeface="Comic Sans MS" panose="030F0702030302020204" pitchFamily="66" charset="0"/>
              </a:rPr>
              <a:t> – zelen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braun</a:t>
            </a:r>
            <a:r>
              <a:rPr lang="sl-SI" sz="4000" dirty="0">
                <a:latin typeface="Comic Sans MS" panose="030F0702030302020204" pitchFamily="66" charset="0"/>
              </a:rPr>
              <a:t> – rjav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dunkelbraun</a:t>
            </a:r>
            <a:r>
              <a:rPr lang="sl-SI" sz="4000" dirty="0">
                <a:latin typeface="Comic Sans MS" panose="030F0702030302020204" pitchFamily="66" charset="0"/>
              </a:rPr>
              <a:t> – temno rjav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hellbraun</a:t>
            </a:r>
            <a:r>
              <a:rPr lang="sl-SI" sz="4000" dirty="0">
                <a:latin typeface="Comic Sans MS" panose="030F0702030302020204" pitchFamily="66" charset="0"/>
              </a:rPr>
              <a:t> – svetlo rjav</a:t>
            </a:r>
          </a:p>
        </p:txBody>
      </p:sp>
      <p:pic>
        <p:nvPicPr>
          <p:cNvPr id="1026" name="Picture 2" descr="E:\nemscina\nemscina 6r\slike_Aussehen und Charakter\Aug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40"/>
            <a:ext cx="3905917" cy="192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8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71600" y="684276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400" b="1" u="sng" dirty="0">
                <a:latin typeface="Comic Sans MS" panose="030F0702030302020204" pitchFamily="66" charset="0"/>
              </a:rPr>
              <a:t>DER KÖRPER</a:t>
            </a:r>
            <a:r>
              <a:rPr lang="sl-SI" sz="4400" b="1" dirty="0">
                <a:latin typeface="Comic Sans MS" panose="030F0702030302020204" pitchFamily="66" charset="0"/>
              </a:rPr>
              <a:t> – TELO</a:t>
            </a:r>
          </a:p>
          <a:p>
            <a:endParaRPr lang="sl-SI" dirty="0">
              <a:latin typeface="Comic Sans MS" panose="030F0702030302020204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groß</a:t>
            </a:r>
            <a:r>
              <a:rPr lang="sl-SI" sz="4000" dirty="0">
                <a:latin typeface="Comic Sans MS" panose="030F0702030302020204" pitchFamily="66" charset="0"/>
              </a:rPr>
              <a:t> – velik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klein</a:t>
            </a:r>
            <a:r>
              <a:rPr lang="sl-SI" sz="4000" dirty="0">
                <a:latin typeface="Comic Sans MS" panose="030F0702030302020204" pitchFamily="66" charset="0"/>
              </a:rPr>
              <a:t> – majhen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mittelgroß</a:t>
            </a:r>
            <a:r>
              <a:rPr lang="sl-SI" sz="4000" dirty="0">
                <a:latin typeface="Comic Sans MS" panose="030F0702030302020204" pitchFamily="66" charset="0"/>
              </a:rPr>
              <a:t> – srednje velik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dick</a:t>
            </a:r>
            <a:r>
              <a:rPr lang="sl-SI" sz="4000" dirty="0">
                <a:latin typeface="Comic Sans MS" panose="030F0702030302020204" pitchFamily="66" charset="0"/>
              </a:rPr>
              <a:t> – debel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schlank</a:t>
            </a:r>
            <a:r>
              <a:rPr lang="sl-SI" sz="4000" dirty="0">
                <a:latin typeface="Comic Sans MS" panose="030F0702030302020204" pitchFamily="66" charset="0"/>
              </a:rPr>
              <a:t>, </a:t>
            </a:r>
            <a:r>
              <a:rPr lang="sl-SI" sz="4000" dirty="0" err="1">
                <a:latin typeface="Comic Sans MS" panose="030F0702030302020204" pitchFamily="66" charset="0"/>
              </a:rPr>
              <a:t>dünn</a:t>
            </a:r>
            <a:r>
              <a:rPr lang="sl-SI" sz="4000" dirty="0">
                <a:latin typeface="Comic Sans MS" panose="030F0702030302020204" pitchFamily="66" charset="0"/>
              </a:rPr>
              <a:t> – suh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>
                <a:latin typeface="Comic Sans MS" panose="030F0702030302020204" pitchFamily="66" charset="0"/>
              </a:rPr>
              <a:t>alt – star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jung</a:t>
            </a:r>
            <a:r>
              <a:rPr lang="sl-SI" sz="4000" dirty="0">
                <a:latin typeface="Comic Sans MS" panose="030F0702030302020204" pitchFamily="66" charset="0"/>
              </a:rPr>
              <a:t> – mlad</a:t>
            </a:r>
          </a:p>
        </p:txBody>
      </p:sp>
      <p:pic>
        <p:nvPicPr>
          <p:cNvPr id="2050" name="Picture 2" descr="E:\nemscina\nemscina 6r\slike_Aussehen und Charakter\Korp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868" y="3501008"/>
            <a:ext cx="1953588" cy="318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21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71600" y="529498"/>
            <a:ext cx="777686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800" b="1" u="sng" dirty="0">
                <a:latin typeface="Comic Sans MS" panose="030F0702030302020204" pitchFamily="66" charset="0"/>
              </a:rPr>
              <a:t>DER CHARAKTER</a:t>
            </a:r>
            <a:r>
              <a:rPr lang="sl-SI" sz="4800" b="1" dirty="0">
                <a:latin typeface="Comic Sans MS" panose="030F0702030302020204" pitchFamily="66" charset="0"/>
              </a:rPr>
              <a:t> – ZNAČAJ</a:t>
            </a:r>
          </a:p>
          <a:p>
            <a:endParaRPr lang="sl-SI" dirty="0">
              <a:latin typeface="Comic Sans MS" panose="030F0702030302020204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nett</a:t>
            </a:r>
            <a:r>
              <a:rPr lang="sl-SI" sz="4000" dirty="0">
                <a:latin typeface="Comic Sans MS" panose="030F0702030302020204" pitchFamily="66" charset="0"/>
              </a:rPr>
              <a:t>, </a:t>
            </a:r>
            <a:r>
              <a:rPr lang="sl-SI" sz="4000" dirty="0" err="1">
                <a:latin typeface="Comic Sans MS" panose="030F0702030302020204" pitchFamily="66" charset="0"/>
              </a:rPr>
              <a:t>freundlich</a:t>
            </a:r>
            <a:r>
              <a:rPr lang="sl-SI" sz="4000" dirty="0">
                <a:latin typeface="Comic Sans MS" panose="030F0702030302020204" pitchFamily="66" charset="0"/>
              </a:rPr>
              <a:t> – prijazen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brav</a:t>
            </a:r>
            <a:r>
              <a:rPr lang="sl-SI" sz="4000" dirty="0">
                <a:latin typeface="Comic Sans MS" panose="030F0702030302020204" pitchFamily="66" charset="0"/>
              </a:rPr>
              <a:t> – priden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frech</a:t>
            </a:r>
            <a:r>
              <a:rPr lang="sl-SI" sz="4000" dirty="0">
                <a:latin typeface="Comic Sans MS" panose="030F0702030302020204" pitchFamily="66" charset="0"/>
              </a:rPr>
              <a:t> – predrzen, nesramen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laut</a:t>
            </a:r>
            <a:r>
              <a:rPr lang="sl-SI" sz="4000" dirty="0">
                <a:latin typeface="Comic Sans MS" panose="030F0702030302020204" pitchFamily="66" charset="0"/>
              </a:rPr>
              <a:t> – glasen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leise</a:t>
            </a:r>
            <a:r>
              <a:rPr lang="sl-SI" sz="4000" dirty="0">
                <a:latin typeface="Comic Sans MS" panose="030F0702030302020204" pitchFamily="66" charset="0"/>
              </a:rPr>
              <a:t> – tih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lustig</a:t>
            </a:r>
            <a:r>
              <a:rPr lang="sl-SI" sz="4000" dirty="0">
                <a:latin typeface="Comic Sans MS" panose="030F0702030302020204" pitchFamily="66" charset="0"/>
              </a:rPr>
              <a:t> – vesel</a:t>
            </a:r>
          </a:p>
        </p:txBody>
      </p:sp>
      <p:pic>
        <p:nvPicPr>
          <p:cNvPr id="3074" name="Picture 2" descr="E:\nemscina\nemscina 6r\slike_Aussehen und Charakter\Charak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680"/>
            <a:ext cx="2880320" cy="2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31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99592" y="764704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ernst</a:t>
            </a:r>
            <a:r>
              <a:rPr lang="sl-SI" sz="4000" dirty="0">
                <a:latin typeface="Comic Sans MS" panose="030F0702030302020204" pitchFamily="66" charset="0"/>
              </a:rPr>
              <a:t> – resen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klug</a:t>
            </a:r>
            <a:r>
              <a:rPr lang="sl-SI" sz="4000" dirty="0">
                <a:latin typeface="Comic Sans MS" panose="030F0702030302020204" pitchFamily="66" charset="0"/>
              </a:rPr>
              <a:t> – pameten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dumm</a:t>
            </a:r>
            <a:r>
              <a:rPr lang="sl-SI" sz="4000" dirty="0">
                <a:latin typeface="Comic Sans MS" panose="030F0702030302020204" pitchFamily="66" charset="0"/>
              </a:rPr>
              <a:t>, </a:t>
            </a:r>
            <a:r>
              <a:rPr lang="sl-SI" sz="4000" dirty="0" err="1">
                <a:latin typeface="Comic Sans MS" panose="030F0702030302020204" pitchFamily="66" charset="0"/>
              </a:rPr>
              <a:t>doof</a:t>
            </a:r>
            <a:r>
              <a:rPr lang="sl-SI" sz="4000" dirty="0">
                <a:latin typeface="Comic Sans MS" panose="030F0702030302020204" pitchFamily="66" charset="0"/>
              </a:rPr>
              <a:t>, </a:t>
            </a:r>
            <a:r>
              <a:rPr lang="sl-SI" sz="4000" dirty="0" err="1">
                <a:latin typeface="Comic Sans MS" panose="030F0702030302020204" pitchFamily="66" charset="0"/>
              </a:rPr>
              <a:t>blöd</a:t>
            </a:r>
            <a:r>
              <a:rPr lang="sl-SI" sz="4000" dirty="0">
                <a:latin typeface="Comic Sans MS" panose="030F0702030302020204" pitchFamily="66" charset="0"/>
              </a:rPr>
              <a:t> – neumen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>
                <a:latin typeface="Comic Sans MS" panose="030F0702030302020204" pitchFamily="66" charset="0"/>
              </a:rPr>
              <a:t>super, </a:t>
            </a:r>
            <a:r>
              <a:rPr lang="sl-SI" sz="4000" dirty="0" err="1">
                <a:latin typeface="Comic Sans MS" panose="030F0702030302020204" pitchFamily="66" charset="0"/>
              </a:rPr>
              <a:t>cool</a:t>
            </a:r>
            <a:r>
              <a:rPr lang="sl-SI" sz="4000" dirty="0">
                <a:latin typeface="Comic Sans MS" panose="030F0702030302020204" pitchFamily="66" charset="0"/>
              </a:rPr>
              <a:t>, </a:t>
            </a:r>
            <a:r>
              <a:rPr lang="sl-SI" sz="4000" dirty="0" err="1">
                <a:latin typeface="Comic Sans MS" panose="030F0702030302020204" pitchFamily="66" charset="0"/>
              </a:rPr>
              <a:t>klasse</a:t>
            </a:r>
            <a:r>
              <a:rPr lang="sl-SI" sz="4000" dirty="0">
                <a:latin typeface="Comic Sans MS" panose="030F0702030302020204" pitchFamily="66" charset="0"/>
              </a:rPr>
              <a:t> – super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artig</a:t>
            </a:r>
            <a:r>
              <a:rPr lang="sl-SI" sz="4000" dirty="0">
                <a:latin typeface="Comic Sans MS" panose="030F0702030302020204" pitchFamily="66" charset="0"/>
              </a:rPr>
              <a:t> – ubogljiv, priden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unartig</a:t>
            </a:r>
            <a:r>
              <a:rPr lang="sl-SI" sz="4000" dirty="0">
                <a:latin typeface="Comic Sans MS" panose="030F0702030302020204" pitchFamily="66" charset="0"/>
              </a:rPr>
              <a:t> – neubogljiv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schüchtern</a:t>
            </a:r>
            <a:r>
              <a:rPr lang="sl-SI" sz="4000" dirty="0">
                <a:latin typeface="Comic Sans MS" panose="030F0702030302020204" pitchFamily="66" charset="0"/>
              </a:rPr>
              <a:t> – plašen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mutig</a:t>
            </a:r>
            <a:r>
              <a:rPr lang="sl-SI" sz="4000" dirty="0">
                <a:latin typeface="Comic Sans MS" panose="030F0702030302020204" pitchFamily="66" charset="0"/>
              </a:rPr>
              <a:t> – pogumen</a:t>
            </a:r>
          </a:p>
        </p:txBody>
      </p:sp>
    </p:spTree>
    <p:extLst>
      <p:ext uri="{BB962C8B-B14F-4D97-AF65-F5344CB8AC3E}">
        <p14:creationId xmlns:p14="http://schemas.microsoft.com/office/powerpoint/2010/main" val="60743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3588" y="620688"/>
            <a:ext cx="74168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3800" dirty="0" err="1">
                <a:latin typeface="Comic Sans MS" panose="030F0702030302020204" pitchFamily="66" charset="0"/>
              </a:rPr>
              <a:t>intelligent</a:t>
            </a:r>
            <a:r>
              <a:rPr lang="sl-SI" sz="3800" dirty="0">
                <a:latin typeface="Comic Sans MS" panose="030F0702030302020204" pitchFamily="66" charset="0"/>
              </a:rPr>
              <a:t> – inteligenten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3800" dirty="0" err="1">
                <a:latin typeface="Comic Sans MS" panose="030F0702030302020204" pitchFamily="66" charset="0"/>
              </a:rPr>
              <a:t>hilfsbereit</a:t>
            </a:r>
            <a:r>
              <a:rPr lang="sl-SI" sz="3800" dirty="0">
                <a:latin typeface="Comic Sans MS" panose="030F0702030302020204" pitchFamily="66" charset="0"/>
              </a:rPr>
              <a:t> – pripravljen pomagati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3800" dirty="0" err="1">
                <a:latin typeface="Comic Sans MS" panose="030F0702030302020204" pitchFamily="66" charset="0"/>
              </a:rPr>
              <a:t>geduldig</a:t>
            </a:r>
            <a:r>
              <a:rPr lang="sl-SI" sz="3800" dirty="0">
                <a:latin typeface="Comic Sans MS" panose="030F0702030302020204" pitchFamily="66" charset="0"/>
              </a:rPr>
              <a:t> – potrpežljiv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3800" dirty="0" err="1">
                <a:latin typeface="Comic Sans MS" panose="030F0702030302020204" pitchFamily="66" charset="0"/>
              </a:rPr>
              <a:t>ungeduldig</a:t>
            </a:r>
            <a:r>
              <a:rPr lang="sl-SI" sz="3800" dirty="0">
                <a:latin typeface="Comic Sans MS" panose="030F0702030302020204" pitchFamily="66" charset="0"/>
              </a:rPr>
              <a:t> - nepotrpežljiv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3800" dirty="0" err="1">
                <a:latin typeface="Comic Sans MS" panose="030F0702030302020204" pitchFamily="66" charset="0"/>
              </a:rPr>
              <a:t>launisch</a:t>
            </a:r>
            <a:r>
              <a:rPr lang="sl-SI" sz="3800" dirty="0">
                <a:latin typeface="Comic Sans MS" panose="030F0702030302020204" pitchFamily="66" charset="0"/>
              </a:rPr>
              <a:t> – muhast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3800" dirty="0" err="1">
                <a:latin typeface="Comic Sans MS" panose="030F0702030302020204" pitchFamily="66" charset="0"/>
              </a:rPr>
              <a:t>gut</a:t>
            </a:r>
            <a:r>
              <a:rPr lang="sl-SI" sz="3800" dirty="0">
                <a:latin typeface="Comic Sans MS" panose="030F0702030302020204" pitchFamily="66" charset="0"/>
              </a:rPr>
              <a:t> </a:t>
            </a:r>
            <a:r>
              <a:rPr lang="sl-SI" sz="3800" dirty="0" err="1">
                <a:latin typeface="Comic Sans MS" panose="030F0702030302020204" pitchFamily="66" charset="0"/>
              </a:rPr>
              <a:t>gelaunt</a:t>
            </a:r>
            <a:r>
              <a:rPr lang="sl-SI" sz="3800" dirty="0">
                <a:latin typeface="Comic Sans MS" panose="030F0702030302020204" pitchFamily="66" charset="0"/>
              </a:rPr>
              <a:t>, </a:t>
            </a:r>
            <a:r>
              <a:rPr lang="sl-SI" sz="3800" dirty="0" err="1">
                <a:latin typeface="Comic Sans MS" panose="030F0702030302020204" pitchFamily="66" charset="0"/>
              </a:rPr>
              <a:t>guter</a:t>
            </a:r>
            <a:r>
              <a:rPr lang="sl-SI" sz="3800" dirty="0">
                <a:latin typeface="Comic Sans MS" panose="030F0702030302020204" pitchFamily="66" charset="0"/>
              </a:rPr>
              <a:t> </a:t>
            </a:r>
            <a:r>
              <a:rPr lang="sl-SI" sz="3800" dirty="0" err="1">
                <a:latin typeface="Comic Sans MS" panose="030F0702030302020204" pitchFamily="66" charset="0"/>
              </a:rPr>
              <a:t>Laune</a:t>
            </a:r>
            <a:r>
              <a:rPr lang="sl-SI" sz="3800" dirty="0">
                <a:latin typeface="Comic Sans MS" panose="030F0702030302020204" pitchFamily="66" charset="0"/>
              </a:rPr>
              <a:t> – dobre volje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3800" dirty="0" err="1">
                <a:latin typeface="Comic Sans MS" panose="030F0702030302020204" pitchFamily="66" charset="0"/>
              </a:rPr>
              <a:t>schlecht</a:t>
            </a:r>
            <a:r>
              <a:rPr lang="sl-SI" sz="3800" dirty="0">
                <a:latin typeface="Comic Sans MS" panose="030F0702030302020204" pitchFamily="66" charset="0"/>
              </a:rPr>
              <a:t> </a:t>
            </a:r>
            <a:r>
              <a:rPr lang="sl-SI" sz="3800" dirty="0" err="1">
                <a:latin typeface="Comic Sans MS" panose="030F0702030302020204" pitchFamily="66" charset="0"/>
              </a:rPr>
              <a:t>gelaunt</a:t>
            </a:r>
            <a:r>
              <a:rPr lang="sl-SI" sz="3800" dirty="0">
                <a:latin typeface="Comic Sans MS" panose="030F0702030302020204" pitchFamily="66" charset="0"/>
              </a:rPr>
              <a:t>, </a:t>
            </a:r>
            <a:r>
              <a:rPr lang="sl-SI" sz="3800" dirty="0" err="1">
                <a:latin typeface="Comic Sans MS" panose="030F0702030302020204" pitchFamily="66" charset="0"/>
              </a:rPr>
              <a:t>schlechter</a:t>
            </a:r>
            <a:r>
              <a:rPr lang="sl-SI" sz="3800" dirty="0">
                <a:latin typeface="Comic Sans MS" panose="030F0702030302020204" pitchFamily="66" charset="0"/>
              </a:rPr>
              <a:t> </a:t>
            </a:r>
            <a:r>
              <a:rPr lang="sl-SI" sz="3800" dirty="0" err="1">
                <a:latin typeface="Comic Sans MS" panose="030F0702030302020204" pitchFamily="66" charset="0"/>
              </a:rPr>
              <a:t>Laune</a:t>
            </a:r>
            <a:r>
              <a:rPr lang="sl-SI" sz="3800" dirty="0">
                <a:latin typeface="Comic Sans MS" panose="030F0702030302020204" pitchFamily="66" charset="0"/>
              </a:rPr>
              <a:t> – slabe volje</a:t>
            </a:r>
          </a:p>
        </p:txBody>
      </p:sp>
    </p:spTree>
    <p:extLst>
      <p:ext uri="{BB962C8B-B14F-4D97-AF65-F5344CB8AC3E}">
        <p14:creationId xmlns:p14="http://schemas.microsoft.com/office/powerpoint/2010/main" val="28581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99592" y="764704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interessant</a:t>
            </a:r>
            <a:r>
              <a:rPr lang="sl-SI" sz="4000" dirty="0">
                <a:latin typeface="Comic Sans MS" panose="030F0702030302020204" pitchFamily="66" charset="0"/>
              </a:rPr>
              <a:t> – zanimiv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langweilig</a:t>
            </a:r>
            <a:r>
              <a:rPr lang="sl-SI" sz="4000" dirty="0">
                <a:latin typeface="Comic Sans MS" panose="030F0702030302020204" pitchFamily="66" charset="0"/>
              </a:rPr>
              <a:t> – dolgočasen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chaotisch</a:t>
            </a:r>
            <a:r>
              <a:rPr lang="sl-SI" sz="4000" dirty="0">
                <a:latin typeface="Comic Sans MS" panose="030F0702030302020204" pitchFamily="66" charset="0"/>
              </a:rPr>
              <a:t> – raztresen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ordentlich</a:t>
            </a:r>
            <a:r>
              <a:rPr lang="sl-SI" sz="4000" dirty="0">
                <a:latin typeface="Comic Sans MS" panose="030F0702030302020204" pitchFamily="66" charset="0"/>
              </a:rPr>
              <a:t> – urejen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unordentlich</a:t>
            </a:r>
            <a:r>
              <a:rPr lang="sl-SI" sz="4000" dirty="0">
                <a:latin typeface="Comic Sans MS" panose="030F0702030302020204" pitchFamily="66" charset="0"/>
              </a:rPr>
              <a:t> – neurejen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böse</a:t>
            </a:r>
            <a:r>
              <a:rPr lang="sl-SI" sz="4000" dirty="0">
                <a:latin typeface="Comic Sans MS" panose="030F0702030302020204" pitchFamily="66" charset="0"/>
              </a:rPr>
              <a:t> – jezen, hudoben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nervös</a:t>
            </a:r>
            <a:r>
              <a:rPr lang="sl-SI" sz="4000" dirty="0">
                <a:latin typeface="Comic Sans MS" panose="030F0702030302020204" pitchFamily="66" charset="0"/>
              </a:rPr>
              <a:t> – živčen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l-SI" sz="4000" dirty="0" err="1">
                <a:latin typeface="Comic Sans MS" panose="030F0702030302020204" pitchFamily="66" charset="0"/>
              </a:rPr>
              <a:t>entspannt</a:t>
            </a:r>
            <a:r>
              <a:rPr lang="sl-SI" sz="4000" dirty="0">
                <a:latin typeface="Comic Sans MS" panose="030F0702030302020204" pitchFamily="66" charset="0"/>
              </a:rPr>
              <a:t> - sproščen</a:t>
            </a:r>
          </a:p>
        </p:txBody>
      </p:sp>
    </p:spTree>
    <p:extLst>
      <p:ext uri="{BB962C8B-B14F-4D97-AF65-F5344CB8AC3E}">
        <p14:creationId xmlns:p14="http://schemas.microsoft.com/office/powerpoint/2010/main" val="3377854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223</Words>
  <Application>Microsoft Office PowerPoint</Application>
  <PresentationFormat>Diaprojekcija na zaslonu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Comic Sans MS</vt:lpstr>
      <vt:lpstr>Franklin Gothic Book</vt:lpstr>
      <vt:lpstr>Franklin Gothic Medium</vt:lpstr>
      <vt:lpstr>Wingdings</vt:lpstr>
      <vt:lpstr>Wingdings 2</vt:lpstr>
      <vt:lpstr>Potovanje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tjaska.jarc@gmail.com</cp:lastModifiedBy>
  <cp:revision>36</cp:revision>
  <dcterms:created xsi:type="dcterms:W3CDTF">2016-10-05T07:04:01Z</dcterms:created>
  <dcterms:modified xsi:type="dcterms:W3CDTF">2019-02-12T17:20:33Z</dcterms:modified>
</cp:coreProperties>
</file>