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0" r:id="rId2"/>
    <p:sldId id="258" r:id="rId3"/>
    <p:sldId id="259" r:id="rId4"/>
    <p:sldId id="282" r:id="rId5"/>
    <p:sldId id="261" r:id="rId6"/>
    <p:sldId id="265" r:id="rId7"/>
    <p:sldId id="264" r:id="rId8"/>
    <p:sldId id="266" r:id="rId9"/>
    <p:sldId id="271" r:id="rId10"/>
    <p:sldId id="273" r:id="rId11"/>
    <p:sldId id="272" r:id="rId12"/>
    <p:sldId id="267" r:id="rId13"/>
    <p:sldId id="268" r:id="rId14"/>
    <p:sldId id="269" r:id="rId15"/>
    <p:sldId id="283" r:id="rId16"/>
    <p:sldId id="274" r:id="rId17"/>
    <p:sldId id="284" r:id="rId18"/>
    <p:sldId id="275" r:id="rId19"/>
    <p:sldId id="285" r:id="rId20"/>
    <p:sldId id="286" r:id="rId21"/>
    <p:sldId id="287" r:id="rId22"/>
    <p:sldId id="288" r:id="rId23"/>
    <p:sldId id="289" r:id="rId24"/>
    <p:sldId id="29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0066"/>
    <a:srgbClr val="000099"/>
    <a:srgbClr val="FF9900"/>
    <a:srgbClr val="FF0066"/>
    <a:srgbClr val="FFCC00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CF38FEEA-A03E-43FD-ABC8-436F8A3AC4F4}"/>
              </a:ext>
            </a:extLst>
          </p:cNvPr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11">
            <a:extLst>
              <a:ext uri="{FF2B5EF4-FFF2-40B4-BE49-F238E27FC236}">
                <a16:creationId xmlns:a16="http://schemas.microsoft.com/office/drawing/2014/main" id="{0A4F1FCA-70E4-4C96-9406-2A55AB7FD0A5}"/>
              </a:ext>
            </a:extLst>
          </p:cNvPr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/>
          <a:lstStyle>
            <a:lvl1pPr algn="r">
              <a:defRPr sz="440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F267D1E-6EC8-4A4C-ADEE-68503BE4A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10FC43A-5FFA-48DB-A6F8-413960469691}" type="datetimeFigureOut">
              <a:rPr lang="en-US"/>
              <a:pPr>
                <a:defRPr/>
              </a:pPr>
              <a:t>3/29/2020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82C7D79-5272-4C1A-89AB-5DFB6B555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7AFE100-BF9C-4E30-AE67-436A2B25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6D211-C018-4CDD-8D52-70CC8259AFB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8759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81320-8527-4571-A3C6-6CF3D3F6F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06D00-4066-4DD8-BD37-CF2954087B68}" type="datetimeFigureOut">
              <a:rPr lang="en-US"/>
              <a:pPr>
                <a:defRPr/>
              </a:pPr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50D8A-0076-499F-9225-D953DB95A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4BD2-774F-4403-BEBF-25E6FF73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B905B-D07A-4DDD-8D02-61E2001D49F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088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30A6B9BB-3CA0-4286-A73A-0A3F5DB10B5E}"/>
              </a:ext>
            </a:extLst>
          </p:cNvPr>
          <p:cNvCxnSpPr/>
          <p:nvPr/>
        </p:nvCxnSpPr>
        <p:spPr>
          <a:xfrm rot="5400000" flipV="1">
            <a:off x="7543800" y="173038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6243D0-1F28-482C-8AFE-74378FFD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03DCB-55F3-4DC2-9DED-67D2423FE81F}" type="datetimeFigureOut">
              <a:rPr lang="en-US"/>
              <a:pPr>
                <a:defRPr/>
              </a:pPr>
              <a:t>3/29/2020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43CCD-C921-4CBE-BBCB-77B5216A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A11A7A-30BE-4AC0-AC65-CD092FA0B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9CF75-8C2B-450A-934D-4E0A1584A27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8828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005F6-F43A-4D9B-B63C-6F3DA2B23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A2C8A-8858-4BDA-AD76-8AE850BD9836}" type="datetimeFigureOut">
              <a:rPr lang="en-US"/>
              <a:pPr>
                <a:defRPr/>
              </a:pPr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F87A9-B610-4C3C-956B-C75874C74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8FFD7-2070-41B9-917F-D7A2CB23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2CCF1-6F16-4F74-9D83-EDB57325CD2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1280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89F33D78-3194-4CC9-A7E8-C5E458311849}"/>
              </a:ext>
            </a:extLst>
          </p:cNvPr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11">
            <a:extLst>
              <a:ext uri="{FF2B5EF4-FFF2-40B4-BE49-F238E27FC236}">
                <a16:creationId xmlns:a16="http://schemas.microsoft.com/office/drawing/2014/main" id="{AC942820-C04A-42EF-A0CA-D3294B774A7A}"/>
              </a:ext>
            </a:extLst>
          </p:cNvPr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/>
          <a:lstStyle>
            <a:lvl1pPr algn="r">
              <a:defRPr sz="4400" b="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D7C9A29-530D-4ED8-B620-9BD0EC82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0858-A4F6-4DA8-B798-323E2858478B}" type="datetimeFigureOut">
              <a:rPr lang="en-US"/>
              <a:pPr>
                <a:defRPr/>
              </a:pPr>
              <a:t>3/29/2020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C58270-F5B7-45DF-BFAF-0AD46B254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B3191B2-73C7-4EDF-B28D-275CF96AA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4B454-01E9-45A9-A162-E843BE54A3E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2509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6659C6-C4BE-4939-8722-F2555C9BA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85D63-19D5-43E8-8127-62D0904F9DB0}" type="datetimeFigureOut">
              <a:rPr lang="en-US"/>
              <a:pPr>
                <a:defRPr/>
              </a:pPr>
              <a:t>3/29/2020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366C14-C86A-4C30-9645-7EF502B78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D961BE-BDE8-40E7-A3F6-BE4B976C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BF477-3663-41DD-B410-09A0E695E2B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9201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B9A6EBC-F873-426D-A3B8-A666073B6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62D92-0B03-4BAD-BE5C-35F30E62C704}" type="datetimeFigureOut">
              <a:rPr lang="en-US"/>
              <a:pPr>
                <a:defRPr/>
              </a:pPr>
              <a:t>3/29/2020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4FD1F56-1AE2-42FA-9627-0A847E375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E36C906-B3AB-4C65-946D-D1B62AB42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A1F74-E5AF-4B9C-B905-4F515F1B4E1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7307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DED9FAE-863D-4FFB-8AA7-6546E9ED6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C81B3-789E-4731-88BF-659BF2579F6C}" type="datetimeFigureOut">
              <a:rPr lang="en-US"/>
              <a:pPr>
                <a:defRPr/>
              </a:pPr>
              <a:t>3/29/2020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3CA5196-62F9-4AB3-952E-851AB45AC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ED62B75-9033-4B03-9DBD-1BB55040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BD98E-AECA-488F-8F15-519C7DCDE40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1983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5B9B8-6EFD-45DF-B63E-7DD37A380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DF501-A5FD-4710-908D-DDD692117B02}" type="datetimeFigureOut">
              <a:rPr lang="en-US"/>
              <a:pPr>
                <a:defRPr/>
              </a:pPr>
              <a:t>3/29/2020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BE960A-1D9E-41FD-BEE9-CC85EA236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91BD2-2A32-49F0-B69C-7F2BEF20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CCD0E-BFF3-4596-BD72-F3E4C10730F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4328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5D2B0A-2B78-48C0-AB0C-93B38ECD3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6211-ACBF-4331-8DE8-515175826E40}" type="datetimeFigureOut">
              <a:rPr lang="en-US"/>
              <a:pPr>
                <a:defRPr/>
              </a:pPr>
              <a:t>3/29/2020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7CE920-1651-42B1-9347-7E37A8530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E2109C-8429-4E7D-8FBE-5BB5115B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FE34D-DF57-40BB-AA5E-33CA2290FF1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6815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F827916D-0619-4454-BD24-548070702D57}"/>
              </a:ext>
            </a:extLst>
          </p:cNvPr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/>
          <a:lstStyle>
            <a:lvl1pPr algn="r">
              <a:defRPr sz="440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5A89980-965E-4E46-B398-A92975659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57701-003D-4335-BD6B-ED60B8A0DD4E}" type="datetimeFigureOut">
              <a:rPr lang="en-US"/>
              <a:pPr>
                <a:defRPr/>
              </a:pPr>
              <a:t>3/29/2020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06A5999-FCE1-4BC3-8263-139211E02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54CF274-BA9F-4578-BBCB-1B3E1C81B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102C7-2626-437D-A401-C0DC7DE1ADB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540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479DB6-0898-416E-AC70-4DB95C3D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585788"/>
            <a:ext cx="7289800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FB3F90F-7B9F-4E0D-8B46-4FA84A694B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0A66F-0485-4FFC-9187-7CD1706EE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8350" y="6470650"/>
            <a:ext cx="1616075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41EA9B6-81B0-469B-9D4E-1BC1F79E1472}" type="datetimeFigureOut">
              <a:rPr lang="en-US"/>
              <a:pPr>
                <a:defRPr/>
              </a:pPr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F7623-DB27-408B-8852-06F62D3CC0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32200" y="6470650"/>
            <a:ext cx="442595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F4983-2F5D-42F5-9B0E-D0FAAD0A6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8000" y="6470650"/>
            <a:ext cx="73025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D0D0D"/>
                </a:solidFill>
                <a:latin typeface="Tw Cen MT Condensed" panose="020B0606020104020203" pitchFamily="34" charset="0"/>
              </a:defRPr>
            </a:lvl1pPr>
          </a:lstStyle>
          <a:p>
            <a:fld id="{069E6608-62D8-4A38-89BF-F143724A1E62}" type="slidenum">
              <a:rPr lang="en-US" altLang="sl-SI"/>
              <a:pPr/>
              <a:t>‹#›</a:t>
            </a:fld>
            <a:endParaRPr lang="en-US" altLang="sl-SI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B4318C2-F0BD-46EB-B724-A26322BB1E82}"/>
              </a:ext>
            </a:extLst>
          </p:cNvPr>
          <p:cNvCxnSpPr/>
          <p:nvPr/>
        </p:nvCxnSpPr>
        <p:spPr>
          <a:xfrm flipV="1">
            <a:off x="571500" y="827088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65" r:id="rId2"/>
    <p:sldLayoutId id="2147483872" r:id="rId3"/>
    <p:sldLayoutId id="2147483866" r:id="rId4"/>
    <p:sldLayoutId id="2147483867" r:id="rId5"/>
    <p:sldLayoutId id="2147483868" r:id="rId6"/>
    <p:sldLayoutId id="2147483873" r:id="rId7"/>
    <p:sldLayoutId id="2147483869" r:id="rId8"/>
    <p:sldLayoutId id="2147483874" r:id="rId9"/>
    <p:sldLayoutId id="2147483870" r:id="rId10"/>
    <p:sldLayoutId id="2147483875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kern="1200" cap="all" spc="100">
          <a:solidFill>
            <a:srgbClr val="0D0D0D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-18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3725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6288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3">
            <a:extLst>
              <a:ext uri="{FF2B5EF4-FFF2-40B4-BE49-F238E27FC236}">
                <a16:creationId xmlns:a16="http://schemas.microsoft.com/office/drawing/2014/main" id="{BC352FCE-7051-4B2C-BCCE-2E8E74EB3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5867400"/>
            <a:ext cx="5829300" cy="860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sz="8000" b="1" spc="300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PRIREDJA</a:t>
            </a:r>
          </a:p>
        </p:txBody>
      </p:sp>
      <p:sp>
        <p:nvSpPr>
          <p:cNvPr id="7171" name="Podnaslov 4">
            <a:extLst>
              <a:ext uri="{FF2B5EF4-FFF2-40B4-BE49-F238E27FC236}">
                <a16:creationId xmlns:a16="http://schemas.microsoft.com/office/drawing/2014/main" id="{964DE5AE-8081-43B4-8E15-5B3FB17C5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4600" y="5861050"/>
            <a:ext cx="2400300" cy="862013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l-SI" altLang="sl-SI">
                <a:solidFill>
                  <a:schemeClr val="bg1"/>
                </a:solidFill>
              </a:rPr>
              <a:t>Z RAZLAGO RAZMERIJ MED STAVKI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11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1A07E4-0179-446B-B927-F2893DA9F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800" b="1" spc="300" dirty="0">
                <a:solidFill>
                  <a:srgbClr val="008000"/>
                </a:solidFill>
              </a:rPr>
              <a:t>PROTIVNO PRIREDJE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1D9D9197-11AF-49BA-A2AD-D50DC7A2D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63" y="2286000"/>
            <a:ext cx="7270750" cy="4267200"/>
          </a:xfrm>
        </p:spPr>
        <p:txBody>
          <a:bodyPr/>
          <a:lstStyle/>
          <a:p>
            <a:pPr marL="0" indent="0" eaLnBrk="1" hangingPunct="1">
              <a:buFont typeface="Tw Cen MT" panose="020B0602020104020603" pitchFamily="34" charset="0"/>
              <a:buNone/>
            </a:pPr>
            <a:r>
              <a:rPr lang="sl-SI" altLang="sl-SI" sz="2800">
                <a:solidFill>
                  <a:srgbClr val="FF0000"/>
                </a:solidFill>
              </a:rPr>
              <a:t>Stavka</a:t>
            </a:r>
            <a:r>
              <a:rPr lang="sl-SI" altLang="sl-SI" sz="2800"/>
              <a:t>, ki sestavljata protivno priredje, sta </a:t>
            </a:r>
            <a:r>
              <a:rPr lang="sl-SI" altLang="sl-SI" sz="2800">
                <a:solidFill>
                  <a:srgbClr val="FF0000"/>
                </a:solidFill>
              </a:rPr>
              <a:t>enakovredna</a:t>
            </a:r>
            <a:r>
              <a:rPr lang="sl-SI" altLang="sl-SI" sz="2800"/>
              <a:t>.</a:t>
            </a:r>
          </a:p>
          <a:p>
            <a:pPr marL="0" indent="0" eaLnBrk="1" hangingPunct="1">
              <a:buFont typeface="Tw Cen MT" panose="020B0602020104020603" pitchFamily="34" charset="0"/>
              <a:buNone/>
            </a:pPr>
            <a:endParaRPr lang="sl-SI" altLang="sl-SI" sz="2800"/>
          </a:p>
          <a:p>
            <a:pPr marL="0" indent="0" eaLnBrk="1" hangingPunct="1">
              <a:buFont typeface="Tw Cen MT" panose="020B0602020104020603" pitchFamily="34" charset="0"/>
              <a:buNone/>
            </a:pPr>
            <a:r>
              <a:rPr lang="sl-SI" altLang="sl-SI" sz="2800">
                <a:solidFill>
                  <a:srgbClr val="006600"/>
                </a:solidFill>
              </a:rPr>
              <a:t>Govorita o dveh dogodkih, ki sta drug z drugim v </a:t>
            </a:r>
            <a:r>
              <a:rPr lang="sl-SI" altLang="sl-SI" sz="2800" u="sng">
                <a:solidFill>
                  <a:srgbClr val="006600"/>
                </a:solidFill>
              </a:rPr>
              <a:t>nasprotju</a:t>
            </a:r>
            <a:r>
              <a:rPr lang="sl-SI" altLang="sl-SI" sz="2800">
                <a:solidFill>
                  <a:srgbClr val="006600"/>
                </a:solidFill>
              </a:rPr>
              <a:t> oziroma se med seboj razlikujeta.</a:t>
            </a:r>
          </a:p>
          <a:p>
            <a:pPr marL="0" indent="0" eaLnBrk="1" hangingPunct="1">
              <a:buFont typeface="Tw Cen MT" panose="020B0602020104020603" pitchFamily="34" charset="0"/>
              <a:buNone/>
            </a:pPr>
            <a:endParaRPr lang="sl-SI" altLang="sl-SI" sz="2800">
              <a:solidFill>
                <a:srgbClr val="006600"/>
              </a:solidFill>
            </a:endParaRPr>
          </a:p>
          <a:p>
            <a:pPr marL="0" indent="0" eaLnBrk="1" hangingPunct="1">
              <a:buFont typeface="Tw Cen MT" panose="020B0602020104020603" pitchFamily="34" charset="0"/>
              <a:buNone/>
            </a:pPr>
            <a:r>
              <a:rPr lang="sl-SI" altLang="sl-SI" sz="2800"/>
              <a:t>Med stavkoma v protivnem priredju </a:t>
            </a:r>
            <a:r>
              <a:rPr lang="sl-SI" altLang="sl-SI" sz="2800">
                <a:solidFill>
                  <a:srgbClr val="FF0000"/>
                </a:solidFill>
              </a:rPr>
              <a:t>stoji vejica</a:t>
            </a:r>
            <a:r>
              <a:rPr lang="sl-SI" altLang="sl-SI" sz="2800"/>
              <a:t>.</a:t>
            </a:r>
          </a:p>
          <a:p>
            <a:pPr marL="0" indent="0" eaLnBrk="1" hangingPunct="1">
              <a:buFont typeface="Tw Cen MT" panose="020B0602020104020603" pitchFamily="34" charset="0"/>
              <a:buNone/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11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DD186C-F82E-431F-932D-84418CA97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762000"/>
            <a:ext cx="7289800" cy="10144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err="1">
                <a:solidFill>
                  <a:schemeClr val="tx1"/>
                </a:solidFill>
              </a:rPr>
              <a:t>PRIMERi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B0E5EBA-3A7D-418D-964D-30A53915B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25" y="1905000"/>
            <a:ext cx="7156450" cy="45688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sl-SI" sz="2800" i="1" dirty="0"/>
              <a:t>V resnici se marsikdaj odpravimo po trgovinah, </a:t>
            </a:r>
            <a:r>
              <a:rPr lang="sl-SI" sz="2800" i="1" dirty="0">
                <a:solidFill>
                  <a:srgbClr val="FF0000"/>
                </a:solidFill>
              </a:rPr>
              <a:t>vendar </a:t>
            </a:r>
            <a:r>
              <a:rPr lang="sl-SI" sz="2800" i="1" dirty="0"/>
              <a:t>nismo zasvojeni z nakupi.</a:t>
            </a:r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sl-SI" sz="2800" dirty="0">
                <a:solidFill>
                  <a:srgbClr val="FF0000"/>
                </a:solidFill>
              </a:rPr>
              <a:t>NASPROTJE</a:t>
            </a:r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sl-SI" sz="2800" i="1" dirty="0"/>
              <a:t>V prvih dneh se je v trgovinah trlo ljudi, </a:t>
            </a:r>
            <a:r>
              <a:rPr lang="sl-SI" sz="2800" i="1" dirty="0">
                <a:solidFill>
                  <a:srgbClr val="FF0000"/>
                </a:solidFill>
              </a:rPr>
              <a:t>zdaj pa </a:t>
            </a:r>
            <a:r>
              <a:rPr lang="sl-SI" sz="2800" i="1" dirty="0"/>
              <a:t>so se vrste skrajšale.</a:t>
            </a:r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sl-SI" sz="2800" dirty="0">
                <a:solidFill>
                  <a:srgbClr val="FF0000"/>
                </a:solidFill>
              </a:rPr>
              <a:t>RAZLIKA</a:t>
            </a:r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sl-SI" sz="2800" i="1" dirty="0"/>
              <a:t>Skoraj vsi nakupujejo na razprodajah, </a:t>
            </a:r>
            <a:r>
              <a:rPr lang="sl-SI" sz="2800" i="1" dirty="0">
                <a:solidFill>
                  <a:srgbClr val="FF0000"/>
                </a:solidFill>
              </a:rPr>
              <a:t>samo </a:t>
            </a:r>
            <a:r>
              <a:rPr lang="sl-SI" sz="2800" i="1" dirty="0"/>
              <a:t>nekateri si kupijo izdelke že prej.</a:t>
            </a:r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sl-SI" sz="2800" dirty="0">
                <a:solidFill>
                  <a:srgbClr val="FF0000"/>
                </a:solidFill>
              </a:rPr>
              <a:t>IZJEMA</a:t>
            </a:r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endParaRPr lang="sl-SI" i="1" dirty="0"/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endParaRPr lang="sl-SI" i="1" dirty="0"/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endParaRPr lang="sl-SI" dirty="0"/>
          </a:p>
          <a:p>
            <a:pPr marL="457200" indent="-457200" eaLnBrk="1" fontAlgn="auto" hangingPunct="1">
              <a:buFont typeface="Arial" charset="0"/>
              <a:buChar char="•"/>
              <a:defRPr/>
            </a:pPr>
            <a:endParaRPr lang="sl-SI" sz="1100" dirty="0"/>
          </a:p>
          <a:p>
            <a:pPr marL="823913" lvl="1" indent="-457200" eaLnBrk="1" fontAlgn="auto" hangingPunct="1">
              <a:buFont typeface="Wingdings 2" pitchFamily="18" charset="2"/>
              <a:buNone/>
              <a:defRPr/>
            </a:pPr>
            <a:endParaRPr lang="sl-SI" dirty="0"/>
          </a:p>
          <a:p>
            <a:pPr marL="91440" indent="-91440" eaLnBrk="1" fontAlgn="auto" hangingPunct="1">
              <a:buFont typeface="Wingdings" pitchFamily="2" charset="2"/>
              <a:buNone/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11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55085835-B40C-4C61-8C5C-A8851874B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sz="4800" b="1" spc="300" dirty="0">
                <a:solidFill>
                  <a:srgbClr val="C00000"/>
                </a:solidFill>
              </a:rPr>
              <a:t>4. LOČNO RAZMERJE</a:t>
            </a:r>
            <a:endParaRPr lang="sl-SI" altLang="sl-SI" sz="4800" spc="300" dirty="0">
              <a:solidFill>
                <a:srgbClr val="C00000"/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7461D4D-8BC0-44DD-8599-FE61AEE9E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84388"/>
            <a:ext cx="8229600" cy="4468812"/>
          </a:xfrm>
        </p:spPr>
        <p:txBody>
          <a:bodyPr rtlCol="0">
            <a:normAutofit/>
          </a:bodyPr>
          <a:lstStyle/>
          <a:p>
            <a:pPr marL="22860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l-SI" sz="2800" dirty="0">
                <a:ea typeface="Calibri"/>
                <a:cs typeface="Times New Roman"/>
              </a:rPr>
              <a:t>Kadar predstavimo </a:t>
            </a:r>
            <a:r>
              <a:rPr lang="sl-SI" sz="2800" u="sng" dirty="0">
                <a:ea typeface="Calibri"/>
                <a:cs typeface="Times New Roman"/>
              </a:rPr>
              <a:t>dve ali več možnosti, med katerima moramo izbrati le eno</a:t>
            </a:r>
            <a:r>
              <a:rPr lang="sl-SI" sz="2800" dirty="0">
                <a:ea typeface="Calibri"/>
                <a:cs typeface="Times New Roman"/>
              </a:rPr>
              <a:t>, govorimo o ločnem razmerju.</a:t>
            </a:r>
          </a:p>
          <a:p>
            <a:pPr marL="22860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sl-SI" sz="2800" dirty="0">
              <a:ea typeface="Calibri"/>
              <a:cs typeface="Times New Roman"/>
            </a:endParaRPr>
          </a:p>
          <a:p>
            <a:pPr marL="22860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l-SI" sz="2800" dirty="0">
                <a:ea typeface="Calibri"/>
                <a:cs typeface="Times New Roman"/>
              </a:rPr>
              <a:t>Značilni vezniki so: </a:t>
            </a:r>
            <a:r>
              <a:rPr lang="sl-SI" sz="2800" dirty="0">
                <a:solidFill>
                  <a:srgbClr val="FF0000"/>
                </a:solidFill>
                <a:ea typeface="Calibri"/>
                <a:cs typeface="Times New Roman"/>
              </a:rPr>
              <a:t>ali – ali, ali, ali pa.</a:t>
            </a:r>
          </a:p>
          <a:p>
            <a:pPr marL="22860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sl-SI" sz="1400" dirty="0">
              <a:ea typeface="Calibri"/>
              <a:cs typeface="Times New Roman"/>
            </a:endParaRPr>
          </a:p>
          <a:p>
            <a:pPr marL="22860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sl-SI" sz="1400" dirty="0">
              <a:ea typeface="Calibri"/>
              <a:cs typeface="Times New Roman"/>
            </a:endParaRPr>
          </a:p>
          <a:p>
            <a:pPr marL="91440" indent="-91440" eaLnBrk="1" fontAlgn="auto" hangingPunct="1">
              <a:buFont typeface="Arial" charset="0"/>
              <a:buChar char="•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11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AD304220-51BC-4821-AAFF-017049E78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sz="4800" b="1" spc="300" dirty="0">
                <a:solidFill>
                  <a:srgbClr val="C00000"/>
                </a:solidFill>
              </a:rPr>
              <a:t>LOČNO PRIREDJE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751CFB8-8B32-497B-AD28-EE2997CE1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sl-SI" sz="2800" dirty="0"/>
              <a:t>Kadar z vezniki ali – ali , ali pa, ali povežemo</a:t>
            </a:r>
            <a:r>
              <a:rPr lang="sl-SI" sz="2800" dirty="0">
                <a:solidFill>
                  <a:srgbClr val="FF0000"/>
                </a:solidFill>
              </a:rPr>
              <a:t> dva enakovredna stavka</a:t>
            </a:r>
            <a:r>
              <a:rPr lang="sl-SI" sz="2800" dirty="0"/>
              <a:t>, nastane ločno priredje</a:t>
            </a:r>
            <a:r>
              <a:rPr lang="sl-SI" sz="2800" dirty="0">
                <a:solidFill>
                  <a:srgbClr val="0070C0"/>
                </a:solidFill>
              </a:rPr>
              <a:t>.</a:t>
            </a:r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endParaRPr lang="sl-SI" sz="2800" dirty="0">
              <a:solidFill>
                <a:srgbClr val="0070C0"/>
              </a:solidFill>
            </a:endParaRPr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sl-SI" sz="2800" dirty="0">
                <a:solidFill>
                  <a:srgbClr val="006600"/>
                </a:solidFill>
              </a:rPr>
              <a:t>Stavka v ločnem priredju govorita o </a:t>
            </a:r>
            <a:r>
              <a:rPr lang="sl-SI" sz="2800" u="sng" dirty="0">
                <a:solidFill>
                  <a:srgbClr val="006600"/>
                </a:solidFill>
              </a:rPr>
              <a:t>dveh dogodkih</a:t>
            </a:r>
            <a:r>
              <a:rPr lang="sl-SI" sz="2800" dirty="0">
                <a:solidFill>
                  <a:srgbClr val="006600"/>
                </a:solidFill>
              </a:rPr>
              <a:t>, od katerih se bo </a:t>
            </a:r>
            <a:r>
              <a:rPr lang="sl-SI" sz="2800" u="sng" dirty="0">
                <a:solidFill>
                  <a:srgbClr val="006600"/>
                </a:solidFill>
              </a:rPr>
              <a:t>uresničil le eden</a:t>
            </a:r>
            <a:r>
              <a:rPr lang="sl-SI" sz="2800" dirty="0">
                <a:solidFill>
                  <a:srgbClr val="006600"/>
                </a:solidFill>
              </a:rPr>
              <a:t>.</a:t>
            </a:r>
          </a:p>
          <a:p>
            <a:pPr marL="91440" indent="-91440" eaLnBrk="1" fontAlgn="auto" hangingPunct="1">
              <a:buFont typeface="Arial" charset="0"/>
              <a:buChar char="•"/>
              <a:defRPr/>
            </a:pPr>
            <a:endParaRPr lang="sl-SI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11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E50C090E-2209-4663-AEB6-2830AF10B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dirty="0">
                <a:solidFill>
                  <a:srgbClr val="C00000"/>
                </a:solidFill>
              </a:rPr>
              <a:t>vejica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786F332-14CF-4B58-82BA-1D703B3FF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0" y="1981200"/>
            <a:ext cx="7289800" cy="4327525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Tw Cen MT" panose="020B0602020104020603" pitchFamily="34" charset="0"/>
              <a:buNone/>
              <a:tabLst>
                <a:tab pos="457200" algn="l"/>
              </a:tabLst>
              <a:defRPr/>
            </a:pPr>
            <a:r>
              <a:rPr lang="sl-SI" sz="2800" dirty="0">
                <a:ea typeface="Calibri"/>
                <a:cs typeface="Times New Roman"/>
              </a:rPr>
              <a:t>V ločnem priredju vejice</a:t>
            </a:r>
            <a:r>
              <a:rPr lang="sl-SI" sz="2800" dirty="0">
                <a:solidFill>
                  <a:srgbClr val="FF0000"/>
                </a:solidFill>
                <a:ea typeface="Calibri"/>
                <a:cs typeface="Times New Roman"/>
              </a:rPr>
              <a:t> ne pišemo.</a:t>
            </a:r>
          </a:p>
          <a:p>
            <a:pPr marL="0" indent="0" algn="just" eaLnBrk="1" fontAlgn="auto" hangingPunct="1">
              <a:spcAft>
                <a:spcPts val="0"/>
              </a:spcAft>
              <a:buFont typeface="Tw Cen MT" panose="020B0602020104020603" pitchFamily="34" charset="0"/>
              <a:buNone/>
              <a:tabLst>
                <a:tab pos="457200" algn="l"/>
              </a:tabLst>
              <a:defRPr/>
            </a:pPr>
            <a:endParaRPr lang="sl-SI" sz="900" i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Tw Cen MT" panose="020B0602020104020603" pitchFamily="34" charset="0"/>
              <a:buNone/>
              <a:tabLst>
                <a:tab pos="457200" algn="l"/>
              </a:tabLst>
              <a:defRPr/>
            </a:pPr>
            <a:r>
              <a:rPr lang="sl-SI" sz="2800" i="1" dirty="0">
                <a:solidFill>
                  <a:srgbClr val="FF0000"/>
                </a:solidFill>
                <a:ea typeface="Calibri"/>
                <a:cs typeface="Times New Roman"/>
              </a:rPr>
              <a:t>Ali</a:t>
            </a:r>
            <a:r>
              <a:rPr lang="sl-SI" sz="2800" i="1" dirty="0">
                <a:ea typeface="Calibri"/>
                <a:cs typeface="Times New Roman"/>
              </a:rPr>
              <a:t> boš recitiral Gregorčičevo pesem </a:t>
            </a:r>
            <a:r>
              <a:rPr lang="sl-SI" sz="2800" i="1" dirty="0">
                <a:solidFill>
                  <a:srgbClr val="FF0000"/>
                </a:solidFill>
                <a:ea typeface="Calibri"/>
                <a:cs typeface="Times New Roman"/>
              </a:rPr>
              <a:t>ali</a:t>
            </a:r>
            <a:r>
              <a:rPr lang="sl-SI" sz="2800" i="1" dirty="0">
                <a:ea typeface="Calibri"/>
                <a:cs typeface="Times New Roman"/>
              </a:rPr>
              <a:t> boš prebral njegov življenjepis.</a:t>
            </a:r>
          </a:p>
          <a:p>
            <a:pPr marL="0" indent="0" algn="just" eaLnBrk="1" fontAlgn="auto" hangingPunct="1">
              <a:spcAft>
                <a:spcPts val="0"/>
              </a:spcAft>
              <a:buFont typeface="Tw Cen MT" panose="020B0602020104020603" pitchFamily="34" charset="0"/>
              <a:buNone/>
              <a:tabLst>
                <a:tab pos="457200" algn="l"/>
              </a:tabLst>
              <a:defRPr/>
            </a:pPr>
            <a:endParaRPr lang="sl-SI" sz="2800" b="1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Tw Cen MT" panose="020B0602020104020603" pitchFamily="34" charset="0"/>
              <a:buNone/>
              <a:tabLst>
                <a:tab pos="457200" algn="l"/>
              </a:tabLst>
              <a:defRPr/>
            </a:pPr>
            <a:r>
              <a:rPr lang="sl-SI" sz="2800" u="sng" dirty="0">
                <a:solidFill>
                  <a:srgbClr val="FF0000"/>
                </a:solidFill>
                <a:ea typeface="Calibri"/>
                <a:cs typeface="Times New Roman"/>
              </a:rPr>
              <a:t>Razen</a:t>
            </a:r>
            <a:r>
              <a:rPr lang="sl-SI" sz="2800" dirty="0">
                <a:ea typeface="Calibri"/>
                <a:cs typeface="Times New Roman"/>
              </a:rPr>
              <a:t>, kadar vejica loči celotno priredje od preostalega dela povedi:</a:t>
            </a:r>
          </a:p>
          <a:p>
            <a:pPr marL="0" indent="0" algn="just" eaLnBrk="1" fontAlgn="auto" hangingPunct="1">
              <a:spcAft>
                <a:spcPts val="0"/>
              </a:spcAft>
              <a:buFont typeface="Tw Cen MT" panose="020B0602020104020603" pitchFamily="34" charset="0"/>
              <a:buNone/>
              <a:tabLst>
                <a:tab pos="457200" algn="l"/>
              </a:tabLst>
              <a:defRPr/>
            </a:pPr>
            <a:endParaRPr lang="sl-SI" sz="900" dirty="0">
              <a:ea typeface="Calibri"/>
              <a:cs typeface="Times New Roman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Tw Cen MT" panose="020B0602020104020603" pitchFamily="34" charset="0"/>
              <a:buNone/>
              <a:tabLst>
                <a:tab pos="457200" algn="l"/>
              </a:tabLst>
              <a:defRPr/>
            </a:pPr>
            <a:r>
              <a:rPr lang="sl-SI" sz="2800" i="1" dirty="0">
                <a:ea typeface="Calibri"/>
                <a:cs typeface="Times New Roman"/>
              </a:rPr>
              <a:t>Ko smo bili v Trstu</a:t>
            </a:r>
            <a:r>
              <a:rPr lang="sl-SI" sz="2800" i="1" dirty="0">
                <a:solidFill>
                  <a:srgbClr val="FF0000"/>
                </a:solidFill>
                <a:ea typeface="Calibri"/>
                <a:cs typeface="Times New Roman"/>
              </a:rPr>
              <a:t>,</a:t>
            </a:r>
            <a:r>
              <a:rPr lang="sl-SI" sz="2800" i="1" dirty="0">
                <a:ea typeface="Calibri"/>
                <a:cs typeface="Times New Roman"/>
              </a:rPr>
              <a:t> je vodička </a:t>
            </a:r>
            <a:r>
              <a:rPr lang="sl-SI" sz="2800" i="1" dirty="0">
                <a:solidFill>
                  <a:srgbClr val="FF0000"/>
                </a:solidFill>
                <a:ea typeface="Calibri"/>
                <a:cs typeface="Times New Roman"/>
              </a:rPr>
              <a:t>ali</a:t>
            </a:r>
            <a:r>
              <a:rPr lang="sl-SI" sz="2800" i="1" dirty="0">
                <a:ea typeface="Calibri"/>
                <a:cs typeface="Times New Roman"/>
              </a:rPr>
              <a:t> predstavljala kulturne znamenitosti </a:t>
            </a:r>
            <a:r>
              <a:rPr lang="sl-SI" sz="2800" i="1" dirty="0">
                <a:solidFill>
                  <a:srgbClr val="FF0000"/>
                </a:solidFill>
                <a:ea typeface="Calibri"/>
                <a:cs typeface="Times New Roman"/>
              </a:rPr>
              <a:t>ali</a:t>
            </a:r>
            <a:r>
              <a:rPr lang="sl-SI" sz="2800" i="1" dirty="0">
                <a:ea typeface="Calibri"/>
                <a:cs typeface="Times New Roman"/>
              </a:rPr>
              <a:t> pripovedovala anekdote Tržačanov.</a:t>
            </a:r>
          </a:p>
          <a:p>
            <a:pPr marL="91440" indent="-91440" eaLnBrk="1" fontAlgn="auto" hangingPunct="1">
              <a:buFont typeface="Arial" charset="0"/>
              <a:buChar char="•"/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1ABED9-2D8F-4D34-B7AB-23A4F7BD9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primera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14B51AE-9C9A-4009-9B95-316982F21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084388"/>
            <a:ext cx="7524750" cy="4024312"/>
          </a:xfrm>
        </p:spPr>
        <p:txBody>
          <a:bodyPr rtlCol="0">
            <a:normAutofit/>
          </a:bodyPr>
          <a:lstStyle/>
          <a:p>
            <a:pPr marL="22860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l-SI" sz="2800" dirty="0">
                <a:ea typeface="Calibri"/>
                <a:cs typeface="Times New Roman"/>
              </a:rPr>
              <a:t>Tam pustimo vozilo </a:t>
            </a:r>
            <a:r>
              <a:rPr lang="sl-SI" sz="2800" dirty="0">
                <a:solidFill>
                  <a:srgbClr val="FF0000"/>
                </a:solidFill>
                <a:ea typeface="Calibri"/>
                <a:cs typeface="Times New Roman"/>
              </a:rPr>
              <a:t>ali</a:t>
            </a:r>
            <a:r>
              <a:rPr lang="sl-SI" sz="2800" dirty="0">
                <a:ea typeface="Calibri"/>
                <a:cs typeface="Times New Roman"/>
              </a:rPr>
              <a:t> na manjšem parkirišču </a:t>
            </a:r>
            <a:r>
              <a:rPr lang="sl-SI" sz="2800" dirty="0">
                <a:solidFill>
                  <a:srgbClr val="FF0000"/>
                </a:solidFill>
                <a:ea typeface="Calibri"/>
                <a:cs typeface="Times New Roman"/>
              </a:rPr>
              <a:t>ali</a:t>
            </a:r>
            <a:r>
              <a:rPr lang="sl-SI" sz="2800" dirty="0">
                <a:ea typeface="Calibri"/>
                <a:cs typeface="Times New Roman"/>
              </a:rPr>
              <a:t> ob cesti.</a:t>
            </a:r>
          </a:p>
          <a:p>
            <a:pPr marL="22860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l-SI" sz="2800" dirty="0">
                <a:ea typeface="Calibri"/>
                <a:cs typeface="Times New Roman"/>
              </a:rPr>
              <a:t>*</a:t>
            </a:r>
          </a:p>
          <a:p>
            <a:pPr marL="228600" indent="0" algn="just" eaLnBrk="1" fontAlgn="auto" hangingPunct="1">
              <a:spcAft>
                <a:spcPts val="0"/>
              </a:spcAft>
              <a:buFont typeface="Tw Cen MT" panose="020B0602020104020603" pitchFamily="34" charset="0"/>
              <a:buNone/>
              <a:defRPr/>
            </a:pPr>
            <a:r>
              <a:rPr lang="sl-SI" sz="2800" dirty="0">
                <a:ea typeface="Calibri"/>
                <a:cs typeface="Times New Roman"/>
              </a:rPr>
              <a:t>Pot lahko nadaljujemo navzgor. – Obrnemo se desno navzdol k cesti.</a:t>
            </a:r>
          </a:p>
          <a:p>
            <a:pPr marL="685800" indent="-228600" algn="just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sl-SI" sz="2800" dirty="0">
              <a:ea typeface="Calibri"/>
              <a:cs typeface="Times New Roman"/>
            </a:endParaRPr>
          </a:p>
          <a:p>
            <a:pPr marL="228600" indent="0" algn="just" eaLnBrk="1" fontAlgn="auto" hangingPunct="1">
              <a:spcAft>
                <a:spcPts val="0"/>
              </a:spcAft>
              <a:buFont typeface="Tw Cen MT" panose="020B0602020104020603" pitchFamily="34" charset="0"/>
              <a:buNone/>
              <a:defRPr/>
            </a:pPr>
            <a:r>
              <a:rPr lang="sl-SI" sz="2800" dirty="0">
                <a:ea typeface="Calibri"/>
                <a:cs typeface="Times New Roman"/>
              </a:rPr>
              <a:t>Pot lahko nadaljujemo navzgor </a:t>
            </a:r>
            <a:r>
              <a:rPr lang="sl-SI" sz="2800" dirty="0">
                <a:solidFill>
                  <a:srgbClr val="FF0000"/>
                </a:solidFill>
                <a:ea typeface="Calibri"/>
                <a:cs typeface="Times New Roman"/>
              </a:rPr>
              <a:t>ali pa</a:t>
            </a:r>
            <a:r>
              <a:rPr lang="sl-SI" sz="2800" b="1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sl-SI" sz="2800" dirty="0">
                <a:ea typeface="Calibri"/>
                <a:cs typeface="Times New Roman"/>
              </a:rPr>
              <a:t>se obrnemo desno navzdol k cesti.</a:t>
            </a:r>
          </a:p>
          <a:p>
            <a:pPr marL="22860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sl-SI" dirty="0">
              <a:ea typeface="Calibri"/>
              <a:cs typeface="Times New Roman"/>
            </a:endParaRPr>
          </a:p>
          <a:p>
            <a:pPr marL="91440" indent="-91440" eaLnBrk="1" fontAlgn="auto" hangingPunct="1"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11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BC2A1B61-6A79-4F82-88EC-42B3F5FA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sz="4800" b="1" spc="300" dirty="0">
                <a:solidFill>
                  <a:srgbClr val="FF9900"/>
                </a:solidFill>
              </a:rPr>
              <a:t>5. POSLEDIČNO RAZMERJE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5D42714-FD1B-47F1-BC7A-E13EEB669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0" y="2286000"/>
            <a:ext cx="7907338" cy="4238625"/>
          </a:xfrm>
        </p:spPr>
        <p:txBody>
          <a:bodyPr/>
          <a:lstStyle/>
          <a:p>
            <a:pPr marL="0" indent="0" eaLnBrk="1" hangingPunct="1">
              <a:buFont typeface="Tw Cen MT" panose="020B0602020104020603" pitchFamily="34" charset="0"/>
              <a:buNone/>
            </a:pPr>
            <a:r>
              <a:rPr lang="sl-SI" altLang="sl-SI" sz="2800"/>
              <a:t>Kadar v dvostavčni povedi drugi stavek izraža </a:t>
            </a:r>
            <a:r>
              <a:rPr lang="sl-SI" altLang="sl-SI" sz="2800" u="sng"/>
              <a:t>posledico</a:t>
            </a:r>
            <a:r>
              <a:rPr lang="sl-SI" altLang="sl-SI" sz="2800"/>
              <a:t> dejanja iz prvega stavka, govorimo o posledičnem priredju.</a:t>
            </a:r>
          </a:p>
          <a:p>
            <a:pPr marL="0" indent="0" eaLnBrk="1" hangingPunct="1">
              <a:buFont typeface="Tw Cen MT" panose="020B0602020104020603" pitchFamily="34" charset="0"/>
              <a:buNone/>
            </a:pPr>
            <a:endParaRPr lang="sl-SI" altLang="sl-SI" sz="2800"/>
          </a:p>
          <a:p>
            <a:pPr marL="0" indent="0" eaLnBrk="1" hangingPunct="1">
              <a:buFont typeface="Tw Cen MT" panose="020B0602020104020603" pitchFamily="34" charset="0"/>
              <a:buNone/>
            </a:pPr>
            <a:r>
              <a:rPr lang="sl-SI" altLang="sl-SI" sz="2800">
                <a:cs typeface="Times New Roman" panose="02020603050405020304" pitchFamily="18" charset="0"/>
              </a:rPr>
              <a:t>Pri posledičnem priredju uporabljamo veznik </a:t>
            </a:r>
            <a:r>
              <a:rPr lang="sl-SI" altLang="sl-SI" sz="2800">
                <a:solidFill>
                  <a:srgbClr val="FF0000"/>
                </a:solidFill>
                <a:cs typeface="Times New Roman" panose="02020603050405020304" pitchFamily="18" charset="0"/>
              </a:rPr>
              <a:t>zato.</a:t>
            </a:r>
            <a:endParaRPr lang="sl-SI" altLang="sl-SI" sz="2800">
              <a:cs typeface="Times New Roman" panose="02020603050405020304" pitchFamily="18" charset="0"/>
            </a:endParaRPr>
          </a:p>
          <a:p>
            <a:pPr marL="0" indent="0" eaLnBrk="1" hangingPunct="1">
              <a:buFont typeface="Tw Cen MT" panose="020B0602020104020603" pitchFamily="34" charset="0"/>
              <a:buNone/>
            </a:pPr>
            <a:r>
              <a:rPr lang="sl-SI" altLang="sl-SI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11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867D33D8-6B4D-4E71-93BB-AD300FC0C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sz="4800" b="1" spc="300" dirty="0">
                <a:solidFill>
                  <a:srgbClr val="FF9900"/>
                </a:solidFill>
              </a:rPr>
              <a:t>POSLEDIČNO PRIREDJE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EAB53AD-A83B-4071-827C-C7683A8FC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0" y="2286000"/>
            <a:ext cx="7907338" cy="42386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sl-SI" altLang="sl-SI" sz="2800" dirty="0">
                <a:cs typeface="Times New Roman" panose="02020603050405020304" pitchFamily="18" charset="0"/>
              </a:rPr>
              <a:t>Z veznikom zato povežemo dva </a:t>
            </a:r>
            <a:r>
              <a:rPr lang="sl-SI" altLang="sl-SI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enakovredna stavka</a:t>
            </a:r>
            <a:r>
              <a:rPr lang="sl-SI" altLang="sl-SI" sz="2800" dirty="0">
                <a:cs typeface="Times New Roman" panose="02020603050405020304" pitchFamily="18" charset="0"/>
              </a:rPr>
              <a:t>.</a:t>
            </a:r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endParaRPr lang="sl-SI" altLang="sl-SI" sz="2800" dirty="0">
              <a:cs typeface="Times New Roman" panose="02020603050405020304" pitchFamily="18" charset="0"/>
            </a:endParaRPr>
          </a:p>
          <a:p>
            <a:pPr marL="91440" indent="-91440" algn="just" eaLnBrk="1" fontAlgn="auto" hangingPunct="1">
              <a:buFont typeface="Arial" panose="020B0604020202020204" pitchFamily="34" charset="0"/>
              <a:buNone/>
              <a:defRPr/>
            </a:pPr>
            <a:r>
              <a:rPr lang="sl-SI" altLang="sl-SI" sz="2800" dirty="0">
                <a:solidFill>
                  <a:srgbClr val="006600"/>
                </a:solidFill>
                <a:cs typeface="Times New Roman" panose="02020603050405020304" pitchFamily="18" charset="0"/>
              </a:rPr>
              <a:t>V posledičnem priredju pisec poudari </a:t>
            </a:r>
            <a:r>
              <a:rPr lang="sl-SI" altLang="sl-SI" sz="2800" u="sng" dirty="0">
                <a:solidFill>
                  <a:srgbClr val="006600"/>
                </a:solidFill>
                <a:cs typeface="Times New Roman" panose="02020603050405020304" pitchFamily="18" charset="0"/>
              </a:rPr>
              <a:t>posledico prvega dogodka</a:t>
            </a:r>
            <a:r>
              <a:rPr lang="sl-SI" altLang="sl-SI" sz="2800" dirty="0">
                <a:solidFill>
                  <a:srgbClr val="006600"/>
                </a:solidFill>
                <a:cs typeface="Times New Roman" panose="02020603050405020304" pitchFamily="18" charset="0"/>
              </a:rPr>
              <a:t>.</a:t>
            </a:r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endParaRPr lang="sl-SI" altLang="sl-SI" sz="2800" dirty="0">
              <a:cs typeface="Times New Roman" panose="02020603050405020304" pitchFamily="18" charset="0"/>
            </a:endParaRPr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sl-SI" altLang="sl-SI" sz="2800" dirty="0">
                <a:cs typeface="Times New Roman" panose="02020603050405020304" pitchFamily="18" charset="0"/>
              </a:rPr>
              <a:t>Med stavkoma posledičnega razmerja </a:t>
            </a:r>
            <a:r>
              <a:rPr lang="sl-SI" altLang="sl-SI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stoji vejica.</a:t>
            </a:r>
            <a:endParaRPr lang="sl-SI" altLang="sl-SI" sz="2800" dirty="0">
              <a:cs typeface="Times New Roman" panose="02020603050405020304" pitchFamily="18" charset="0"/>
            </a:endParaRPr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endParaRPr lang="sl-SI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11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15B5DE8F-5775-4DA4-BA9E-5EB17BAAC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PRIMER</a:t>
            </a: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AFE583B3-0951-4B2F-8C99-AACB037C4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sl-SI" sz="2800" dirty="0"/>
              <a:t>Kot vojak se je zelo izkazal. </a:t>
            </a:r>
            <a:r>
              <a:rPr lang="sl-SI" sz="2800" dirty="0">
                <a:solidFill>
                  <a:srgbClr val="FF0000"/>
                </a:solidFill>
              </a:rPr>
              <a:t>DOGODEK</a:t>
            </a:r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sl-SI" sz="2800" dirty="0">
                <a:solidFill>
                  <a:srgbClr val="FF0000"/>
                </a:solidFill>
              </a:rPr>
              <a:t>+</a:t>
            </a:r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sl-SI" sz="2800" dirty="0"/>
              <a:t>Cesar Maksimiljan mu je podelil visoko odlikovanje. </a:t>
            </a:r>
            <a:r>
              <a:rPr lang="sl-SI" sz="2800" dirty="0">
                <a:solidFill>
                  <a:srgbClr val="FF0000"/>
                </a:solidFill>
              </a:rPr>
              <a:t>POSLEDICA</a:t>
            </a:r>
          </a:p>
          <a:p>
            <a:pPr marL="68263" indent="0" algn="just" eaLnBrk="1" fontAlgn="auto" hangingPunct="1">
              <a:buFont typeface="Arial" panose="020B0604020202020204" pitchFamily="34" charset="0"/>
              <a:buNone/>
              <a:defRPr/>
            </a:pPr>
            <a:endParaRPr lang="sl-SI" altLang="sl-SI" sz="2800" dirty="0">
              <a:cs typeface="Times New Roman" panose="02020603050405020304" pitchFamily="18" charset="0"/>
            </a:endParaRPr>
          </a:p>
          <a:p>
            <a:pPr marL="68263" indent="0" algn="just" eaLnBrk="1" fontAlgn="auto" hangingPunct="1">
              <a:buFont typeface="Arial" panose="020B0604020202020204" pitchFamily="34" charset="0"/>
              <a:buNone/>
              <a:defRPr/>
            </a:pPr>
            <a:r>
              <a:rPr lang="sl-SI" altLang="sl-SI" sz="2800" i="1" dirty="0">
                <a:cs typeface="Times New Roman" panose="02020603050405020304" pitchFamily="18" charset="0"/>
              </a:rPr>
              <a:t>Kot vojak se je zelo izkazal, </a:t>
            </a:r>
            <a:r>
              <a:rPr lang="sl-SI" altLang="sl-SI" sz="2800" i="1" dirty="0">
                <a:solidFill>
                  <a:srgbClr val="FF0000"/>
                </a:solidFill>
                <a:cs typeface="Times New Roman" panose="02020603050405020304" pitchFamily="18" charset="0"/>
              </a:rPr>
              <a:t>zato</a:t>
            </a:r>
            <a:r>
              <a:rPr lang="sl-SI" altLang="sl-SI" sz="2800" i="1" dirty="0">
                <a:cs typeface="Times New Roman" panose="02020603050405020304" pitchFamily="18" charset="0"/>
              </a:rPr>
              <a:t> mu je cesar Maksimiljan podelil visoko priznanje.</a:t>
            </a:r>
          </a:p>
          <a:p>
            <a:pPr marL="68263" indent="0" eaLnBrk="1" fontAlgn="auto" hangingPunct="1">
              <a:defRPr/>
            </a:pPr>
            <a:endParaRPr lang="sl-SI" altLang="sl-SI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6A5320-1EEA-4663-AB8F-6B513BD4D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585788"/>
            <a:ext cx="7918450" cy="1498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800" b="1" spc="300" dirty="0">
                <a:solidFill>
                  <a:srgbClr val="CC0066"/>
                </a:solidFill>
              </a:rPr>
              <a:t>6. POJASNJEVALNO RAZMERJE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B2A2FE3-725F-4B94-BC5D-03430F226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0" y="2286000"/>
            <a:ext cx="7766050" cy="40227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sl-SI" sz="2800" dirty="0"/>
              <a:t>O pojasnjevalnem razmerju govorimo, kadar drugi del povedi izraža </a:t>
            </a:r>
            <a:r>
              <a:rPr lang="sl-SI" sz="2800" u="sng" dirty="0"/>
              <a:t>pojasnilo ali dokaz</a:t>
            </a:r>
            <a:r>
              <a:rPr lang="sl-SI" sz="2800" dirty="0"/>
              <a:t>, glede na prvi del povedi.</a:t>
            </a:r>
          </a:p>
          <a:p>
            <a:pPr marL="91440" indent="-91440" eaLnBrk="1" fontAlgn="auto" hangingPunct="1">
              <a:defRPr/>
            </a:pPr>
            <a:endParaRPr lang="sl-SI" sz="2800" dirty="0"/>
          </a:p>
          <a:p>
            <a:pPr marL="91440" indent="-91440" eaLnBrk="1" fontAlgn="auto" hangingPunct="1">
              <a:defRPr/>
            </a:pPr>
            <a:r>
              <a:rPr lang="sl-SI" sz="2800" dirty="0"/>
              <a:t>Pojasnjevalno razmerje izražamo z vezniki </a:t>
            </a:r>
            <a:r>
              <a:rPr lang="sl-SI" sz="2800" dirty="0">
                <a:solidFill>
                  <a:srgbClr val="FF0000"/>
                </a:solidFill>
              </a:rPr>
              <a:t>saj, kajti in namreč</a:t>
            </a:r>
            <a:r>
              <a:rPr lang="sl-SI" sz="28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11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1150-BEB1-4A3D-A4FB-451E569B3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800" b="1" spc="300" dirty="0">
                <a:solidFill>
                  <a:schemeClr val="accent1">
                    <a:lumMod val="75000"/>
                  </a:schemeClr>
                </a:solidFill>
              </a:rPr>
              <a:t>1. VEZALNO RAZMERJE</a:t>
            </a:r>
            <a:endParaRPr lang="en-US" sz="4800" b="1" spc="3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5BFD7-5AF6-418E-9B2F-AD95F0820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0" y="2286000"/>
            <a:ext cx="7537450" cy="4022725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spcAft>
                <a:spcPts val="0"/>
              </a:spcAft>
              <a:defRPr/>
            </a:pPr>
            <a:r>
              <a:rPr lang="sl-SI" sz="2800" dirty="0"/>
              <a:t>O njem govorimo, kadar povežemo </a:t>
            </a:r>
            <a:r>
              <a:rPr lang="sl-SI" sz="2800" u="sng" dirty="0"/>
              <a:t>enakovredne</a:t>
            </a:r>
            <a:r>
              <a:rPr lang="sl-SI" sz="2800" dirty="0"/>
              <a:t>:</a:t>
            </a:r>
          </a:p>
          <a:p>
            <a:pPr marL="265176" lvl="1" indent="-137160" eaLnBrk="1" fontAlgn="auto" hangingPunct="1">
              <a:spcAft>
                <a:spcPts val="0"/>
              </a:spcAft>
              <a:defRPr/>
            </a:pPr>
            <a:r>
              <a:rPr lang="sl-SI" sz="2800" dirty="0"/>
              <a:t>besede: muzeji in galerije,</a:t>
            </a:r>
          </a:p>
          <a:p>
            <a:pPr marL="265176" lvl="1" indent="-137160" eaLnBrk="1" fontAlgn="auto" hangingPunct="1">
              <a:spcAft>
                <a:spcPts val="0"/>
              </a:spcAft>
              <a:defRPr/>
            </a:pPr>
            <a:r>
              <a:rPr lang="sl-SI" sz="2800" dirty="0"/>
              <a:t>besedne zveze: Mestna galerija in galerija </a:t>
            </a:r>
            <a:r>
              <a:rPr lang="sl-SI" sz="2800" dirty="0" err="1"/>
              <a:t>Hest</a:t>
            </a:r>
            <a:r>
              <a:rPr lang="sl-SI" sz="2800" dirty="0"/>
              <a:t> ali</a:t>
            </a:r>
          </a:p>
          <a:p>
            <a:pPr marL="265176" lvl="1" indent="-137160" eaLnBrk="1" fontAlgn="auto" hangingPunct="1">
              <a:spcAft>
                <a:spcPts val="0"/>
              </a:spcAft>
              <a:defRPr/>
            </a:pPr>
            <a:r>
              <a:rPr lang="sl-SI" sz="2800" dirty="0"/>
              <a:t>stavke.</a:t>
            </a:r>
          </a:p>
          <a:p>
            <a:pPr marL="128016" lvl="1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sl-SI" sz="2800" dirty="0">
              <a:solidFill>
                <a:srgbClr val="FF0000"/>
              </a:solidFill>
            </a:endParaRPr>
          </a:p>
          <a:p>
            <a:pPr marL="91440" indent="-91440" eaLnBrk="1" fontAlgn="auto" hangingPunct="1">
              <a:spcAft>
                <a:spcPts val="0"/>
              </a:spcAft>
              <a:defRPr/>
            </a:pPr>
            <a:r>
              <a:rPr lang="sl-SI" sz="2800" dirty="0"/>
              <a:t>Vezalno razmerje izražamo z vezniki </a:t>
            </a:r>
            <a:r>
              <a:rPr lang="sl-SI" sz="2800" dirty="0">
                <a:solidFill>
                  <a:srgbClr val="FF0000"/>
                </a:solidFill>
              </a:rPr>
              <a:t>in, ter,</a:t>
            </a:r>
            <a:r>
              <a:rPr lang="sl-SI" sz="2800" dirty="0"/>
              <a:t> </a:t>
            </a:r>
            <a:r>
              <a:rPr lang="sl-SI" sz="2800" dirty="0">
                <a:solidFill>
                  <a:srgbClr val="FF0000"/>
                </a:solidFill>
              </a:rPr>
              <a:t>pa</a:t>
            </a:r>
            <a:r>
              <a:rPr lang="sl-SI" sz="2800" dirty="0"/>
              <a:t>.</a:t>
            </a:r>
          </a:p>
          <a:p>
            <a:pPr marL="265176" lvl="1" indent="-13716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556E0A-1017-4DAC-84C4-309282022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585788"/>
            <a:ext cx="7918450" cy="1498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800" b="1" spc="300" dirty="0">
                <a:solidFill>
                  <a:srgbClr val="CC0066"/>
                </a:solidFill>
              </a:rPr>
              <a:t>POJASNJEVALNO PRIREDJE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63EDD27-BDB5-4371-9A6E-E71FC1DA7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0" y="2209800"/>
            <a:ext cx="7766050" cy="402272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sl-SI" sz="2800" dirty="0"/>
              <a:t>V pojasnjevalno priredje povežemo </a:t>
            </a:r>
            <a:r>
              <a:rPr lang="sl-SI" sz="2800" dirty="0">
                <a:solidFill>
                  <a:srgbClr val="FF0000"/>
                </a:solidFill>
              </a:rPr>
              <a:t>dva enakovredna stavka</a:t>
            </a:r>
            <a:r>
              <a:rPr lang="sl-SI" sz="2800" dirty="0"/>
              <a:t>.</a:t>
            </a:r>
          </a:p>
          <a:p>
            <a:pPr marL="91440" indent="-91440" eaLnBrk="1" fontAlgn="auto" hangingPunct="1">
              <a:defRPr/>
            </a:pPr>
            <a:endParaRPr lang="sl-SI" sz="2800" dirty="0"/>
          </a:p>
          <a:p>
            <a:pPr marL="91440" indent="-91440" eaLnBrk="1" fontAlgn="auto" hangingPunct="1">
              <a:defRPr/>
            </a:pPr>
            <a:r>
              <a:rPr lang="sl-SI" sz="2800" dirty="0">
                <a:solidFill>
                  <a:srgbClr val="006600"/>
                </a:solidFill>
              </a:rPr>
              <a:t>Kadar drugi stavek izraža </a:t>
            </a:r>
            <a:r>
              <a:rPr lang="sl-SI" sz="2800" u="sng" dirty="0">
                <a:solidFill>
                  <a:srgbClr val="006600"/>
                </a:solidFill>
              </a:rPr>
              <a:t>pojasnilo ali dokaz </a:t>
            </a:r>
            <a:r>
              <a:rPr lang="sl-SI" sz="2800" dirty="0">
                <a:solidFill>
                  <a:srgbClr val="006600"/>
                </a:solidFill>
              </a:rPr>
              <a:t>za dogodek iz prvega stavka, govorimo o pojasnjevalnem priredju.</a:t>
            </a:r>
          </a:p>
          <a:p>
            <a:pPr marL="91440" indent="-91440" eaLnBrk="1" fontAlgn="auto" hangingPunct="1">
              <a:defRPr/>
            </a:pPr>
            <a:endParaRPr lang="sl-SI" sz="2800" dirty="0"/>
          </a:p>
          <a:p>
            <a:pPr marL="91440" indent="-91440" eaLnBrk="1" fontAlgn="auto" hangingPunct="1">
              <a:defRPr/>
            </a:pPr>
            <a:r>
              <a:rPr lang="sl-SI" sz="2800" dirty="0"/>
              <a:t>Med stavkoma v pojasnjevalnem priredju vedno </a:t>
            </a:r>
            <a:r>
              <a:rPr lang="sl-SI" sz="2800" dirty="0">
                <a:solidFill>
                  <a:srgbClr val="FF0000"/>
                </a:solidFill>
              </a:rPr>
              <a:t>pišemo vejico.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5B6CB5-81E9-4197-B74C-393B50CA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primer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71B9889-C556-40CD-B4F0-2D48EB830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125" y="2051050"/>
            <a:ext cx="7289800" cy="4022725"/>
          </a:xfrm>
        </p:spPr>
        <p:txBody>
          <a:bodyPr rtlCol="0">
            <a:normAutofit lnSpcReduction="10000"/>
          </a:bodyPr>
          <a:lstStyle/>
          <a:p>
            <a:pPr marL="91440" indent="-91440" eaLnBrk="1" fontAlgn="auto" hangingPunct="1">
              <a:defRPr/>
            </a:pPr>
            <a:r>
              <a:rPr lang="sl-SI" sz="2800" dirty="0"/>
              <a:t>Na tekmovanju smo bili uspešni.</a:t>
            </a:r>
          </a:p>
          <a:p>
            <a:pPr marL="91440" indent="-91440" eaLnBrk="1" fontAlgn="auto" hangingPunct="1">
              <a:defRPr/>
            </a:pPr>
            <a:r>
              <a:rPr lang="sl-SI" sz="2800" dirty="0">
                <a:solidFill>
                  <a:srgbClr val="FF0000"/>
                </a:solidFill>
              </a:rPr>
              <a:t>TRDITEV</a:t>
            </a:r>
          </a:p>
          <a:p>
            <a:pPr marL="91440" indent="-91440" eaLnBrk="1" fontAlgn="auto" hangingPunct="1">
              <a:defRPr/>
            </a:pPr>
            <a:r>
              <a:rPr lang="sl-SI" sz="2800" dirty="0"/>
              <a:t>+</a:t>
            </a:r>
          </a:p>
          <a:p>
            <a:pPr marL="91440" indent="-91440" eaLnBrk="1" fontAlgn="auto" hangingPunct="1">
              <a:defRPr/>
            </a:pPr>
            <a:r>
              <a:rPr lang="sl-SI" sz="2800" dirty="0"/>
              <a:t>Z odlično igro smo osvojili prvo mesto.</a:t>
            </a:r>
          </a:p>
          <a:p>
            <a:pPr marL="91440" indent="-91440" eaLnBrk="1" fontAlgn="auto" hangingPunct="1">
              <a:defRPr/>
            </a:pPr>
            <a:r>
              <a:rPr lang="sl-SI" sz="2800" dirty="0">
                <a:solidFill>
                  <a:srgbClr val="FF0000"/>
                </a:solidFill>
              </a:rPr>
              <a:t>POJASNILO</a:t>
            </a:r>
          </a:p>
          <a:p>
            <a:pPr marL="91440" indent="-91440" eaLnBrk="1" fontAlgn="auto" hangingPunct="1">
              <a:defRPr/>
            </a:pPr>
            <a:r>
              <a:rPr lang="sl-SI" sz="2800" dirty="0"/>
              <a:t>*</a:t>
            </a:r>
          </a:p>
          <a:p>
            <a:pPr marL="91440" indent="-91440" eaLnBrk="1" fontAlgn="auto" hangingPunct="1">
              <a:defRPr/>
            </a:pPr>
            <a:r>
              <a:rPr lang="sl-SI" sz="2800" i="1" dirty="0"/>
              <a:t>Na tekmovanju smo bili uspešni</a:t>
            </a:r>
            <a:r>
              <a:rPr lang="sl-SI" sz="2800" i="1" dirty="0">
                <a:solidFill>
                  <a:srgbClr val="FF0000"/>
                </a:solidFill>
              </a:rPr>
              <a:t>, saj </a:t>
            </a:r>
            <a:r>
              <a:rPr lang="sl-SI" sz="2800" i="1" dirty="0"/>
              <a:t>smo z odlično igro osvojili prvo mesto.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D7B392-3038-4498-88BA-2A5128AA7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800" b="1" spc="300" dirty="0">
                <a:solidFill>
                  <a:srgbClr val="002060"/>
                </a:solidFill>
              </a:rPr>
              <a:t>7. SKLEPALNO RAZMERJE</a:t>
            </a:r>
          </a:p>
        </p:txBody>
      </p:sp>
      <p:sp>
        <p:nvSpPr>
          <p:cNvPr id="28675" name="Označba mesta vsebine 2">
            <a:extLst>
              <a:ext uri="{FF2B5EF4-FFF2-40B4-BE49-F238E27FC236}">
                <a16:creationId xmlns:a16="http://schemas.microsoft.com/office/drawing/2014/main" id="{D97BA393-B435-4F31-9507-F777ECA2E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Mnenje oz. sodbo lahko predstavimo tudi tako, da najprej navedemo dejstva ali dokaze in šele nato postavimo trditev oz. povemo, kaj smo na podlagi dejstev </a:t>
            </a:r>
            <a:r>
              <a:rPr lang="sl-SI" altLang="sl-SI" sz="2800" u="sng"/>
              <a:t>sklepali</a:t>
            </a:r>
            <a:r>
              <a:rPr lang="sl-SI" altLang="sl-SI" sz="2800"/>
              <a:t>.</a:t>
            </a:r>
          </a:p>
          <a:p>
            <a:pPr eaLnBrk="1" hangingPunct="1"/>
            <a:endParaRPr lang="sl-SI" altLang="sl-SI" sz="2800"/>
          </a:p>
          <a:p>
            <a:pPr eaLnBrk="1" hangingPunct="1"/>
            <a:r>
              <a:rPr lang="sl-SI" altLang="sl-SI" sz="2800"/>
              <a:t>Sklepalno razmerje izražamo z vezniki </a:t>
            </a:r>
            <a:r>
              <a:rPr lang="sl-SI" altLang="sl-SI" sz="2800">
                <a:solidFill>
                  <a:srgbClr val="FF0000"/>
                </a:solidFill>
              </a:rPr>
              <a:t>torej, zatorej</a:t>
            </a:r>
            <a:r>
              <a:rPr lang="sl-SI" altLang="sl-SI" sz="280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644E52-9C40-45CB-BD75-C4D94CDCE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800" b="1" spc="300" dirty="0">
                <a:solidFill>
                  <a:srgbClr val="002060"/>
                </a:solidFill>
              </a:rPr>
              <a:t>SKLEPALNO PRIREDJE</a:t>
            </a:r>
          </a:p>
        </p:txBody>
      </p:sp>
      <p:sp>
        <p:nvSpPr>
          <p:cNvPr id="29699" name="Označba mesta vsebine 2">
            <a:extLst>
              <a:ext uri="{FF2B5EF4-FFF2-40B4-BE49-F238E27FC236}">
                <a16:creationId xmlns:a16="http://schemas.microsoft.com/office/drawing/2014/main" id="{5C428222-315A-4EEE-B6E3-668CFA65E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sz="2800">
                <a:solidFill>
                  <a:srgbClr val="FF0000"/>
                </a:solidFill>
              </a:rPr>
              <a:t>Stavka</a:t>
            </a:r>
            <a:r>
              <a:rPr lang="sl-SI" altLang="sl-SI" sz="2800"/>
              <a:t> v sklepalnem priredju sta </a:t>
            </a:r>
            <a:r>
              <a:rPr lang="sl-SI" altLang="sl-SI" sz="2800">
                <a:solidFill>
                  <a:srgbClr val="FF0000"/>
                </a:solidFill>
              </a:rPr>
              <a:t>enakovredna</a:t>
            </a:r>
            <a:r>
              <a:rPr lang="sl-SI" altLang="sl-SI" sz="2800"/>
              <a:t>.</a:t>
            </a:r>
          </a:p>
          <a:p>
            <a:pPr eaLnBrk="1" hangingPunct="1"/>
            <a:endParaRPr lang="sl-SI" altLang="sl-SI" sz="2800">
              <a:solidFill>
                <a:srgbClr val="006600"/>
              </a:solidFill>
            </a:endParaRPr>
          </a:p>
          <a:p>
            <a:pPr eaLnBrk="1" hangingPunct="1"/>
            <a:r>
              <a:rPr lang="sl-SI" altLang="sl-SI" sz="2800">
                <a:solidFill>
                  <a:srgbClr val="006600"/>
                </a:solidFill>
              </a:rPr>
              <a:t>Kadar v dvostavčni povedi </a:t>
            </a:r>
            <a:r>
              <a:rPr lang="sl-SI" altLang="sl-SI" sz="2800" u="sng">
                <a:solidFill>
                  <a:srgbClr val="006600"/>
                </a:solidFill>
              </a:rPr>
              <a:t>drugi stavek izraža sklep</a:t>
            </a:r>
            <a:r>
              <a:rPr lang="sl-SI" altLang="sl-SI" sz="2800">
                <a:solidFill>
                  <a:srgbClr val="006600"/>
                </a:solidFill>
              </a:rPr>
              <a:t>, ki je izpeljan iz dejstva/trditve v prvem stavku, govorimo o sklepalnem priredju.</a:t>
            </a:r>
          </a:p>
          <a:p>
            <a:pPr eaLnBrk="1" hangingPunct="1"/>
            <a:endParaRPr lang="sl-SI" altLang="sl-SI" sz="2800"/>
          </a:p>
          <a:p>
            <a:pPr eaLnBrk="1" hangingPunct="1"/>
            <a:r>
              <a:rPr lang="sl-SI" altLang="sl-SI" sz="2800"/>
              <a:t>Stavka v sklepalnem priredju sta </a:t>
            </a:r>
            <a:r>
              <a:rPr lang="sl-SI" altLang="sl-SI" sz="2800">
                <a:solidFill>
                  <a:srgbClr val="FF0000"/>
                </a:solidFill>
              </a:rPr>
              <a:t>ločena z vejico</a:t>
            </a:r>
            <a:r>
              <a:rPr lang="sl-SI" altLang="sl-SI" sz="280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FF149F-76A4-4C9C-8909-46B8CF05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primer</a:t>
            </a:r>
          </a:p>
        </p:txBody>
      </p:sp>
      <p:sp>
        <p:nvSpPr>
          <p:cNvPr id="30723" name="Označba mesta vsebine 2">
            <a:extLst>
              <a:ext uri="{FF2B5EF4-FFF2-40B4-BE49-F238E27FC236}">
                <a16:creationId xmlns:a16="http://schemas.microsoft.com/office/drawing/2014/main" id="{0A7DAB2C-CAD4-4D1A-B980-F53C647BC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0" y="1905000"/>
            <a:ext cx="7613650" cy="4403725"/>
          </a:xfrm>
        </p:spPr>
        <p:txBody>
          <a:bodyPr/>
          <a:lstStyle/>
          <a:p>
            <a:pPr eaLnBrk="1" hangingPunct="1"/>
            <a:r>
              <a:rPr lang="sl-SI" altLang="sl-SI" sz="2800"/>
              <a:t>Med prebiranjem literature sem naletela tudi na vaš članek. </a:t>
            </a:r>
            <a:r>
              <a:rPr lang="sl-SI" altLang="sl-SI" sz="2800">
                <a:solidFill>
                  <a:srgbClr val="FF0000"/>
                </a:solidFill>
              </a:rPr>
              <a:t>DEJSTVO</a:t>
            </a:r>
          </a:p>
          <a:p>
            <a:pPr eaLnBrk="1" hangingPunct="1"/>
            <a:r>
              <a:rPr lang="sl-SI" altLang="sl-SI" sz="2800"/>
              <a:t>+</a:t>
            </a:r>
          </a:p>
          <a:p>
            <a:pPr eaLnBrk="1" hangingPunct="1"/>
            <a:r>
              <a:rPr lang="sl-SI" altLang="sl-SI" sz="2800"/>
              <a:t>Tudi vi namenjate tej tematiki posebno pozornost. </a:t>
            </a:r>
            <a:r>
              <a:rPr lang="sl-SI" altLang="sl-SI" sz="2800">
                <a:solidFill>
                  <a:srgbClr val="FF0000"/>
                </a:solidFill>
              </a:rPr>
              <a:t>SKLEP</a:t>
            </a:r>
          </a:p>
          <a:p>
            <a:pPr eaLnBrk="1" hangingPunct="1"/>
            <a:r>
              <a:rPr lang="sl-SI" altLang="sl-SI"/>
              <a:t>*</a:t>
            </a:r>
          </a:p>
          <a:p>
            <a:pPr eaLnBrk="1" hangingPunct="1"/>
            <a:r>
              <a:rPr lang="sl-SI" altLang="sl-SI" sz="2800" i="1"/>
              <a:t>Med prebiranjem literature sem naletela tudi na vaš članek, </a:t>
            </a:r>
            <a:r>
              <a:rPr lang="sl-SI" altLang="sl-SI" sz="2800" i="1">
                <a:solidFill>
                  <a:srgbClr val="FF0000"/>
                </a:solidFill>
              </a:rPr>
              <a:t>torej</a:t>
            </a:r>
            <a:r>
              <a:rPr lang="sl-SI" altLang="sl-SI" sz="2800" i="1"/>
              <a:t> tudi vi namenjate tej tematiki posebno pozornost.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11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3C028-909A-4996-922E-1B7D51C8F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838200"/>
            <a:ext cx="7289800" cy="10937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800" b="1" spc="300" dirty="0">
                <a:solidFill>
                  <a:schemeClr val="accent1">
                    <a:lumMod val="75000"/>
                  </a:schemeClr>
                </a:solidFill>
              </a:rPr>
              <a:t>VEZALNO</a:t>
            </a:r>
            <a:r>
              <a:rPr lang="sl-SI" sz="5400" b="1" spc="3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4800" b="1" spc="300" dirty="0">
                <a:solidFill>
                  <a:schemeClr val="accent1">
                    <a:lumMod val="75000"/>
                  </a:schemeClr>
                </a:solidFill>
              </a:rPr>
              <a:t>PRIREDJE</a:t>
            </a:r>
            <a:endParaRPr lang="en-US" sz="5400" b="1" spc="3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C30C0-DE4F-4D17-965E-9A3D5E69D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0" y="2084388"/>
            <a:ext cx="7289800" cy="4224337"/>
          </a:xfrm>
        </p:spPr>
        <p:txBody>
          <a:bodyPr rtlCol="0">
            <a:normAutofit lnSpcReduction="10000"/>
          </a:bodyPr>
          <a:lstStyle/>
          <a:p>
            <a:pPr marL="91440" indent="-91440" eaLnBrk="1" fontAlgn="auto" hangingPunct="1">
              <a:spcAft>
                <a:spcPts val="0"/>
              </a:spcAft>
              <a:defRPr/>
            </a:pPr>
            <a:r>
              <a:rPr lang="sl-SI" sz="2800" dirty="0"/>
              <a:t>Z vezniki </a:t>
            </a:r>
            <a:r>
              <a:rPr lang="sl-SI" sz="2800" i="1" dirty="0"/>
              <a:t>in, ter, pa </a:t>
            </a:r>
            <a:r>
              <a:rPr lang="sl-SI" sz="2800" dirty="0">
                <a:solidFill>
                  <a:srgbClr val="FF0000"/>
                </a:solidFill>
              </a:rPr>
              <a:t>povežemo dva enakovredna stavka.</a:t>
            </a:r>
          </a:p>
          <a:p>
            <a:pPr marL="91440" indent="-91440" eaLnBrk="1" fontAlgn="auto" hangingPunct="1">
              <a:spcAft>
                <a:spcPts val="0"/>
              </a:spcAft>
              <a:defRPr/>
            </a:pPr>
            <a:endParaRPr lang="sl-SI" sz="2800" dirty="0"/>
          </a:p>
          <a:p>
            <a:pPr marL="91440" indent="-91440" eaLnBrk="1" fontAlgn="auto" hangingPunct="1">
              <a:spcAft>
                <a:spcPts val="0"/>
              </a:spcAft>
              <a:defRPr/>
            </a:pPr>
            <a:r>
              <a:rPr lang="sl-SI" sz="2800" dirty="0">
                <a:solidFill>
                  <a:srgbClr val="006600"/>
                </a:solidFill>
              </a:rPr>
              <a:t>Stavka govorita o dogodkih, ki sta potekala </a:t>
            </a:r>
            <a:r>
              <a:rPr lang="sl-SI" sz="2800" u="sng" dirty="0">
                <a:solidFill>
                  <a:srgbClr val="006600"/>
                </a:solidFill>
              </a:rPr>
              <a:t>hkrati ali drug za drugim </a:t>
            </a:r>
            <a:r>
              <a:rPr lang="sl-SI" sz="2800" dirty="0">
                <a:solidFill>
                  <a:srgbClr val="006600"/>
                </a:solidFill>
              </a:rPr>
              <a:t>in sta za pisca enako pomembna.</a:t>
            </a:r>
          </a:p>
          <a:p>
            <a:pPr marL="91440" indent="-9144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800" dirty="0"/>
          </a:p>
          <a:p>
            <a:pPr marL="91440" indent="-91440" eaLnBrk="1" fontAlgn="auto" hangingPunct="1">
              <a:spcAft>
                <a:spcPts val="0"/>
              </a:spcAft>
              <a:defRPr/>
            </a:pPr>
            <a:r>
              <a:rPr lang="sl-SI" sz="2800" dirty="0"/>
              <a:t>Med stavkoma v vezalnem priredju </a:t>
            </a:r>
            <a:r>
              <a:rPr lang="sl-SI" sz="2800" dirty="0">
                <a:solidFill>
                  <a:srgbClr val="FF0000"/>
                </a:solidFill>
              </a:rPr>
              <a:t>ni</a:t>
            </a:r>
            <a:r>
              <a:rPr lang="sl-SI" sz="2800" dirty="0"/>
              <a:t> </a:t>
            </a:r>
            <a:r>
              <a:rPr lang="sl-SI" sz="2800" dirty="0">
                <a:solidFill>
                  <a:srgbClr val="FF0000"/>
                </a:solidFill>
              </a:rPr>
              <a:t>vejice</a:t>
            </a:r>
            <a:r>
              <a:rPr lang="sl-SI" sz="2800" dirty="0"/>
              <a:t>.</a:t>
            </a:r>
          </a:p>
          <a:p>
            <a:pPr marL="265176" lvl="1" indent="-13716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marL="265176" lvl="1" indent="-13716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9411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700BDD-A347-45E7-8F39-A25FA12B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585788"/>
            <a:ext cx="7289800" cy="1090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primera</a:t>
            </a:r>
          </a:p>
        </p:txBody>
      </p:sp>
      <p:sp>
        <p:nvSpPr>
          <p:cNvPr id="10243" name="Označba mesta vsebine 2">
            <a:extLst>
              <a:ext uri="{FF2B5EF4-FFF2-40B4-BE49-F238E27FC236}">
                <a16:creationId xmlns:a16="http://schemas.microsoft.com/office/drawing/2014/main" id="{483CFEC0-1ED1-46A2-9ED5-2B772C341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0" y="2057400"/>
            <a:ext cx="7289800" cy="4022725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Tw Cen MT" panose="020B0602020104020603" pitchFamily="34" charset="0"/>
              <a:buNone/>
            </a:pPr>
            <a:r>
              <a:rPr lang="sl-SI" altLang="sl-SI" sz="2800" i="1"/>
              <a:t>Pred šolo so se igrali učenci </a:t>
            </a:r>
            <a:r>
              <a:rPr lang="sl-SI" altLang="sl-SI" sz="2800" i="1">
                <a:solidFill>
                  <a:srgbClr val="FF0000"/>
                </a:solidFill>
              </a:rPr>
              <a:t>in</a:t>
            </a:r>
            <a:r>
              <a:rPr lang="sl-SI" altLang="sl-SI" sz="2800" i="1"/>
              <a:t> pokali šale. </a:t>
            </a:r>
          </a:p>
          <a:p>
            <a:pPr eaLnBrk="1" hangingPunct="1">
              <a:spcAft>
                <a:spcPct val="0"/>
              </a:spcAft>
              <a:buFont typeface="Tw Cen MT" panose="020B0602020104020603" pitchFamily="34" charset="0"/>
              <a:buNone/>
            </a:pPr>
            <a:r>
              <a:rPr lang="sl-SI" altLang="sl-SI" sz="2800">
                <a:solidFill>
                  <a:srgbClr val="FF0000"/>
                </a:solidFill>
              </a:rPr>
              <a:t>HKRATI</a:t>
            </a:r>
            <a:endParaRPr lang="sl-SI" altLang="sl-SI" sz="2800"/>
          </a:p>
          <a:p>
            <a:pPr eaLnBrk="1" hangingPunct="1">
              <a:spcAft>
                <a:spcPct val="0"/>
              </a:spcAft>
              <a:buFont typeface="Tw Cen MT" panose="020B0602020104020603" pitchFamily="34" charset="0"/>
              <a:buNone/>
            </a:pPr>
            <a:endParaRPr lang="sl-SI" altLang="sl-SI" sz="2800"/>
          </a:p>
          <a:p>
            <a:pPr eaLnBrk="1" hangingPunct="1">
              <a:spcAft>
                <a:spcPct val="0"/>
              </a:spcAft>
              <a:buFont typeface="Tw Cen MT" panose="020B0602020104020603" pitchFamily="34" charset="0"/>
              <a:buNone/>
            </a:pPr>
            <a:r>
              <a:rPr lang="sl-SI" altLang="sl-SI" sz="2800" i="1"/>
              <a:t>Izdelovali smo izdelke za Miklavžev sejem </a:t>
            </a:r>
            <a:r>
              <a:rPr lang="sl-SI" altLang="sl-SI" sz="2800" i="1">
                <a:solidFill>
                  <a:srgbClr val="FF0000"/>
                </a:solidFill>
              </a:rPr>
              <a:t>in</a:t>
            </a:r>
            <a:r>
              <a:rPr lang="sl-SI" altLang="sl-SI" sz="2800" i="1"/>
              <a:t> jih</a:t>
            </a:r>
          </a:p>
          <a:p>
            <a:pPr eaLnBrk="1" hangingPunct="1">
              <a:spcAft>
                <a:spcPct val="0"/>
              </a:spcAft>
              <a:buFont typeface="Tw Cen MT" panose="020B0602020104020603" pitchFamily="34" charset="0"/>
              <a:buNone/>
            </a:pPr>
            <a:r>
              <a:rPr lang="sl-SI" altLang="sl-SI" sz="2800" i="1"/>
              <a:t>prodajali na stojnicah. </a:t>
            </a:r>
          </a:p>
          <a:p>
            <a:pPr eaLnBrk="1" hangingPunct="1">
              <a:spcAft>
                <a:spcPct val="0"/>
              </a:spcAft>
              <a:buFont typeface="Tw Cen MT" panose="020B0602020104020603" pitchFamily="34" charset="0"/>
              <a:buNone/>
            </a:pPr>
            <a:r>
              <a:rPr lang="sl-SI" altLang="sl-SI" sz="2800">
                <a:solidFill>
                  <a:srgbClr val="FF0000"/>
                </a:solidFill>
              </a:rPr>
              <a:t>ENO ZA DRUGIM</a:t>
            </a:r>
            <a:endParaRPr lang="sl-SI" altLang="sl-SI" sz="2800"/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11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2B842466-7B32-46D4-930C-451E93AF6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585788"/>
            <a:ext cx="7842250" cy="1498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sz="4800" b="1" spc="300" dirty="0">
                <a:solidFill>
                  <a:srgbClr val="800080"/>
                </a:solidFill>
              </a:rPr>
              <a:t>2. STOPNJEVALNO RAZMERJE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D5048D18-268C-46A8-90A7-6465ADA4B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0" y="2286000"/>
            <a:ext cx="7289800" cy="4327525"/>
          </a:xfrm>
        </p:spPr>
        <p:txBody>
          <a:bodyPr/>
          <a:lstStyle/>
          <a:p>
            <a:pPr eaLnBrk="1" hangingPunct="1"/>
            <a:r>
              <a:rPr lang="sl-SI" altLang="sl-SI" sz="2800"/>
              <a:t>Podobno kot vezalno priredje povezuje dva enakovredna  podatka (dve osebi, dva dogodka), ki </a:t>
            </a:r>
            <a:r>
              <a:rPr lang="sl-SI" altLang="sl-SI" sz="2800" u="sng"/>
              <a:t>obstajata hkrati ali si sledita</a:t>
            </a:r>
            <a:r>
              <a:rPr lang="sl-SI" altLang="sl-SI" sz="2800"/>
              <a:t>.</a:t>
            </a:r>
          </a:p>
          <a:p>
            <a:pPr eaLnBrk="1" hangingPunct="1"/>
            <a:endParaRPr lang="sl-SI" altLang="sl-SI" sz="800"/>
          </a:p>
          <a:p>
            <a:pPr algn="just" eaLnBrk="1" hangingPunct="1"/>
            <a:r>
              <a:rPr lang="sl-SI" altLang="sl-SI" sz="2800">
                <a:cs typeface="Times New Roman" panose="02020603050405020304" pitchFamily="18" charset="0"/>
              </a:rPr>
              <a:t>Stopnjevalno razmerje izražamo z vezniki: </a:t>
            </a:r>
            <a:r>
              <a:rPr lang="sl-SI" altLang="sl-SI" sz="2800">
                <a:solidFill>
                  <a:srgbClr val="FF0000"/>
                </a:solidFill>
                <a:cs typeface="Times New Roman" panose="02020603050405020304" pitchFamily="18" charset="0"/>
              </a:rPr>
              <a:t>ne samo – ampak tudi, ne le – temveč tudi, ne samo – marveč tudi. </a:t>
            </a:r>
          </a:p>
          <a:p>
            <a:pPr algn="just" eaLnBrk="1" hangingPunct="1"/>
            <a:r>
              <a:rPr lang="sl-SI" altLang="sl-SI" sz="2800">
                <a:cs typeface="Times New Roman" panose="02020603050405020304" pitchFamily="18" charset="0"/>
              </a:rPr>
              <a:t>Lahko pa uporabimo tudi veznike: </a:t>
            </a:r>
            <a:r>
              <a:rPr lang="sl-SI" altLang="sl-SI" sz="2800">
                <a:solidFill>
                  <a:srgbClr val="FF0000"/>
                </a:solidFill>
                <a:cs typeface="Times New Roman" panose="02020603050405020304" pitchFamily="18" charset="0"/>
              </a:rPr>
              <a:t>niti – niti, ne – ne.</a:t>
            </a:r>
            <a:endParaRPr lang="sl-SI" altLang="sl-SI" sz="2800">
              <a:cs typeface="Times New Roman" panose="02020603050405020304" pitchFamily="18" charset="0"/>
            </a:endParaRPr>
          </a:p>
          <a:p>
            <a:pPr eaLnBrk="1" hangingPunct="1"/>
            <a:endParaRPr lang="sl-SI" altLang="sl-SI" sz="2800"/>
          </a:p>
          <a:p>
            <a:pPr eaLnBrk="1" hangingPunct="1"/>
            <a:endParaRPr lang="sl-SI" altLang="sl-SI" sz="2800"/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11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7D6DE337-3159-4AE0-B8DF-664659AF1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sz="4800" b="1" spc="300" dirty="0">
                <a:solidFill>
                  <a:srgbClr val="800080"/>
                </a:solidFill>
                <a:cs typeface="Times New Roman" panose="02020603050405020304" pitchFamily="18" charset="0"/>
              </a:rPr>
              <a:t>STOPNJEVALNO PRIREDJE</a:t>
            </a:r>
            <a:endParaRPr lang="sl-SI" altLang="sl-SI" sz="4800" spc="300" dirty="0">
              <a:solidFill>
                <a:srgbClr val="800080"/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663CB75-462D-475C-A87D-61C48560F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0" y="1981200"/>
            <a:ext cx="7613650" cy="4144963"/>
          </a:xfrm>
        </p:spPr>
        <p:txBody>
          <a:bodyPr/>
          <a:lstStyle/>
          <a:p>
            <a:pPr eaLnBrk="1" hangingPunct="1"/>
            <a:r>
              <a:rPr lang="sl-SI" altLang="sl-SI" sz="2800">
                <a:cs typeface="Times New Roman" panose="02020603050405020304" pitchFamily="18" charset="0"/>
              </a:rPr>
              <a:t>Kadar z veznikom ne samo – ampak tudi idr. </a:t>
            </a:r>
            <a:r>
              <a:rPr lang="sl-SI" altLang="sl-SI" sz="2800">
                <a:solidFill>
                  <a:srgbClr val="FF0000"/>
                </a:solidFill>
                <a:cs typeface="Times New Roman" panose="02020603050405020304" pitchFamily="18" charset="0"/>
              </a:rPr>
              <a:t>povežemo dva enakovredna stavka</a:t>
            </a:r>
            <a:r>
              <a:rPr lang="sl-SI" altLang="sl-SI" sz="2800">
                <a:cs typeface="Times New Roman" panose="02020603050405020304" pitchFamily="18" charset="0"/>
              </a:rPr>
              <a:t>, govorimo o stopnjevalnem priredju.</a:t>
            </a:r>
          </a:p>
          <a:p>
            <a:pPr eaLnBrk="1" hangingPunct="1">
              <a:buFont typeface="Arial" panose="020B0604020202020204" pitchFamily="34" charset="0"/>
              <a:buNone/>
            </a:pPr>
            <a:br>
              <a:rPr lang="sl-SI" altLang="sl-SI" sz="2800">
                <a:cs typeface="Times New Roman" panose="02020603050405020304" pitchFamily="18" charset="0"/>
              </a:rPr>
            </a:br>
            <a:r>
              <a:rPr lang="sl-SI" altLang="sl-SI" sz="2800">
                <a:solidFill>
                  <a:srgbClr val="006600"/>
                </a:solidFill>
                <a:cs typeface="Times New Roman" panose="02020603050405020304" pitchFamily="18" charset="0"/>
              </a:rPr>
              <a:t>V stopnjevalnem priredju pisec poudari </a:t>
            </a:r>
            <a:r>
              <a:rPr lang="sl-SI" altLang="sl-SI" sz="2800" u="sng">
                <a:solidFill>
                  <a:srgbClr val="006600"/>
                </a:solidFill>
                <a:cs typeface="Times New Roman" panose="02020603050405020304" pitchFamily="18" charset="0"/>
              </a:rPr>
              <a:t>nepričakovanost ali izrazitost drugega dogodka</a:t>
            </a:r>
            <a:r>
              <a:rPr lang="sl-SI" altLang="sl-SI" sz="2800">
                <a:solidFill>
                  <a:srgbClr val="006600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sl-SI" altLang="sl-SI" sz="240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sl-SI" altLang="sl-SI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11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E5681744-8C63-403B-85F9-05114DEDE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sz="3200" dirty="0">
                <a:solidFill>
                  <a:srgbClr val="800080"/>
                </a:solidFill>
              </a:rPr>
              <a:t>VEJICA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266616C-315D-4EE8-8797-88F738B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spcAft>
                <a:spcPct val="0"/>
              </a:spcAft>
              <a:buFont typeface="Tw Cen MT" panose="020B0602020104020603" pitchFamily="34" charset="0"/>
              <a:buNone/>
              <a:tabLst>
                <a:tab pos="457200" algn="l"/>
              </a:tabLst>
            </a:pPr>
            <a:r>
              <a:rPr lang="sl-SI" altLang="sl-SI" sz="2800">
                <a:cs typeface="Times New Roman" panose="02020603050405020304" pitchFamily="18" charset="0"/>
              </a:rPr>
              <a:t>Kadar imamo vezniške pare niti – niti, ne – ne, takrat </a:t>
            </a:r>
            <a:r>
              <a:rPr lang="sl-SI" altLang="sl-SI" sz="2800">
                <a:solidFill>
                  <a:srgbClr val="FF0000"/>
                </a:solidFill>
                <a:cs typeface="Times New Roman" panose="02020603050405020304" pitchFamily="18" charset="0"/>
              </a:rPr>
              <a:t>vejice ne pišemo</a:t>
            </a:r>
            <a:r>
              <a:rPr lang="sl-SI" altLang="sl-SI" sz="2800">
                <a:cs typeface="Times New Roman" panose="02020603050405020304" pitchFamily="18" charset="0"/>
              </a:rPr>
              <a:t>:</a:t>
            </a:r>
          </a:p>
          <a:p>
            <a:pPr marL="0" indent="0" algn="just" eaLnBrk="1" hangingPunct="1">
              <a:spcAft>
                <a:spcPct val="0"/>
              </a:spcAft>
              <a:buFont typeface="Tw Cen MT" panose="020B0602020104020603" pitchFamily="34" charset="0"/>
              <a:buNone/>
              <a:tabLst>
                <a:tab pos="457200" algn="l"/>
              </a:tabLst>
            </a:pPr>
            <a:endParaRPr lang="sl-SI" altLang="sl-SI" sz="800">
              <a:cs typeface="Times New Roman" panose="02020603050405020304" pitchFamily="18" charset="0"/>
            </a:endParaRPr>
          </a:p>
          <a:p>
            <a:pPr marL="0" indent="0" algn="just" eaLnBrk="1" hangingPunct="1">
              <a:spcAft>
                <a:spcPct val="0"/>
              </a:spcAft>
              <a:buFont typeface="Tw Cen MT" panose="020B0602020104020603" pitchFamily="34" charset="0"/>
              <a:buNone/>
              <a:tabLst>
                <a:tab pos="457200" algn="l"/>
              </a:tabLst>
            </a:pPr>
            <a:r>
              <a:rPr lang="sl-SI" altLang="sl-SI" sz="2800" i="1">
                <a:cs typeface="Times New Roman" panose="02020603050405020304" pitchFamily="18" charset="0"/>
              </a:rPr>
              <a:t>Nisem </a:t>
            </a:r>
            <a:r>
              <a:rPr lang="sl-SI" altLang="sl-SI" sz="2800" i="1">
                <a:solidFill>
                  <a:srgbClr val="FF0000"/>
                </a:solidFill>
                <a:cs typeface="Times New Roman" panose="02020603050405020304" pitchFamily="18" charset="0"/>
              </a:rPr>
              <a:t>niti</a:t>
            </a:r>
            <a:r>
              <a:rPr lang="sl-SI" altLang="sl-SI" sz="2800" i="1">
                <a:cs typeface="Times New Roman" panose="02020603050405020304" pitchFamily="18" charset="0"/>
              </a:rPr>
              <a:t> prehodil Rilkejeve poti </a:t>
            </a:r>
            <a:r>
              <a:rPr lang="sl-SI" altLang="sl-SI" sz="2800" i="1">
                <a:solidFill>
                  <a:srgbClr val="FF0000"/>
                </a:solidFill>
                <a:cs typeface="Times New Roman" panose="02020603050405020304" pitchFamily="18" charset="0"/>
              </a:rPr>
              <a:t>niti</a:t>
            </a:r>
            <a:r>
              <a:rPr lang="sl-SI" altLang="sl-SI" sz="2800" i="1">
                <a:cs typeface="Times New Roman" panose="02020603050405020304" pitchFamily="18" charset="0"/>
              </a:rPr>
              <a:t> me ni zanimala.</a:t>
            </a:r>
          </a:p>
          <a:p>
            <a:pPr marL="0" indent="0" algn="just" eaLnBrk="1" hangingPunct="1">
              <a:spcAft>
                <a:spcPct val="0"/>
              </a:spcAft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sl-SI" altLang="sl-SI" sz="1600">
              <a:cs typeface="Times New Roman" panose="02020603050405020304" pitchFamily="18" charset="0"/>
            </a:endParaRPr>
          </a:p>
          <a:p>
            <a:pPr marL="0" indent="0" algn="just" eaLnBrk="1" hangingPunct="1">
              <a:spcAft>
                <a:spcPct val="0"/>
              </a:spcAft>
              <a:buFont typeface="Tw Cen MT" panose="020B0602020104020603" pitchFamily="34" charset="0"/>
              <a:buNone/>
              <a:tabLst>
                <a:tab pos="457200" algn="l"/>
              </a:tabLst>
            </a:pPr>
            <a:r>
              <a:rPr lang="sl-SI" altLang="sl-SI" sz="2800">
                <a:cs typeface="Times New Roman" panose="02020603050405020304" pitchFamily="18" charset="0"/>
              </a:rPr>
              <a:t>V ostalih primerih </a:t>
            </a:r>
            <a:r>
              <a:rPr lang="sl-SI" altLang="sl-SI" sz="2800">
                <a:solidFill>
                  <a:srgbClr val="FF0000"/>
                </a:solidFill>
                <a:cs typeface="Times New Roman" panose="02020603050405020304" pitchFamily="18" charset="0"/>
              </a:rPr>
              <a:t>vejica</a:t>
            </a:r>
            <a:r>
              <a:rPr lang="sl-SI" altLang="sl-SI" sz="2800">
                <a:cs typeface="Times New Roman" panose="02020603050405020304" pitchFamily="18" charset="0"/>
              </a:rPr>
              <a:t> loči prvi del od neprvega:</a:t>
            </a:r>
          </a:p>
          <a:p>
            <a:pPr marL="0" indent="0" algn="just" eaLnBrk="1" hangingPunct="1">
              <a:spcAft>
                <a:spcPct val="0"/>
              </a:spcAft>
              <a:buFont typeface="Tw Cen MT" panose="020B0602020104020603" pitchFamily="34" charset="0"/>
              <a:buNone/>
              <a:tabLst>
                <a:tab pos="457200" algn="l"/>
              </a:tabLst>
            </a:pPr>
            <a:endParaRPr lang="sl-SI" altLang="sl-SI" sz="800">
              <a:cs typeface="Times New Roman" panose="02020603050405020304" pitchFamily="18" charset="0"/>
            </a:endParaRPr>
          </a:p>
          <a:p>
            <a:pPr marL="0" indent="0" algn="just" eaLnBrk="1" hangingPunct="1">
              <a:spcAft>
                <a:spcPct val="0"/>
              </a:spcAft>
              <a:buFont typeface="Tw Cen MT" panose="020B0602020104020603" pitchFamily="34" charset="0"/>
              <a:buNone/>
              <a:tabLst>
                <a:tab pos="457200" algn="l"/>
              </a:tabLst>
            </a:pPr>
            <a:r>
              <a:rPr lang="sl-SI" altLang="sl-SI" sz="2800" i="1">
                <a:solidFill>
                  <a:srgbClr val="FF0000"/>
                </a:solidFill>
                <a:cs typeface="Times New Roman" panose="02020603050405020304" pitchFamily="18" charset="0"/>
              </a:rPr>
              <a:t>Ne</a:t>
            </a:r>
            <a:r>
              <a:rPr lang="sl-SI" altLang="sl-SI" sz="2800" i="1">
                <a:cs typeface="Times New Roman" panose="02020603050405020304" pitchFamily="18" charset="0"/>
              </a:rPr>
              <a:t> piše </a:t>
            </a:r>
            <a:r>
              <a:rPr lang="sl-SI" altLang="sl-SI" sz="2800" i="1">
                <a:solidFill>
                  <a:srgbClr val="FF0000"/>
                </a:solidFill>
                <a:cs typeface="Times New Roman" panose="02020603050405020304" pitchFamily="18" charset="0"/>
              </a:rPr>
              <a:t>le</a:t>
            </a:r>
            <a:r>
              <a:rPr lang="sl-SI" altLang="sl-SI" sz="2800" i="1">
                <a:cs typeface="Times New Roman" panose="02020603050405020304" pitchFamily="18" charset="0"/>
              </a:rPr>
              <a:t> pesmi</a:t>
            </a:r>
            <a:r>
              <a:rPr lang="sl-SI" altLang="sl-SI" sz="2800" i="1">
                <a:solidFill>
                  <a:srgbClr val="FF0000"/>
                </a:solidFill>
                <a:cs typeface="Times New Roman" panose="02020603050405020304" pitchFamily="18" charset="0"/>
              </a:rPr>
              <a:t>,</a:t>
            </a:r>
            <a:r>
              <a:rPr lang="sl-SI" altLang="sl-SI" sz="2800" i="1">
                <a:cs typeface="Times New Roman" panose="02020603050405020304" pitchFamily="18" charset="0"/>
              </a:rPr>
              <a:t> </a:t>
            </a:r>
            <a:r>
              <a:rPr lang="sl-SI" altLang="sl-SI" sz="2800" i="1">
                <a:solidFill>
                  <a:srgbClr val="FF0000"/>
                </a:solidFill>
                <a:cs typeface="Times New Roman" panose="02020603050405020304" pitchFamily="18" charset="0"/>
              </a:rPr>
              <a:t>ampak</a:t>
            </a:r>
            <a:r>
              <a:rPr lang="sl-SI" altLang="sl-SI" sz="2800" i="1">
                <a:cs typeface="Times New Roman" panose="02020603050405020304" pitchFamily="18" charset="0"/>
              </a:rPr>
              <a:t> piše </a:t>
            </a:r>
            <a:r>
              <a:rPr lang="sl-SI" altLang="sl-SI" sz="2800" i="1">
                <a:solidFill>
                  <a:srgbClr val="FF0000"/>
                </a:solidFill>
                <a:cs typeface="Times New Roman" panose="02020603050405020304" pitchFamily="18" charset="0"/>
              </a:rPr>
              <a:t>tudi</a:t>
            </a:r>
            <a:r>
              <a:rPr lang="sl-SI" altLang="sl-SI" sz="2800" i="1">
                <a:cs typeface="Times New Roman" panose="02020603050405020304" pitchFamily="18" charset="0"/>
              </a:rPr>
              <a:t> povesti.</a:t>
            </a:r>
          </a:p>
          <a:p>
            <a:pPr marL="0" indent="0" eaLnBrk="1" hangingPunct="1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11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A825E8B0-F91D-4AB6-8618-B0E7A86C1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Primera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CC3FFBB-BE27-4BBC-8799-5831E7AAE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0" y="1905000"/>
            <a:ext cx="7689850" cy="4403725"/>
          </a:xfrm>
        </p:spPr>
        <p:txBody>
          <a:bodyPr/>
          <a:lstStyle/>
          <a:p>
            <a:pPr marL="0" indent="0" algn="just" eaLnBrk="1" hangingPunct="1">
              <a:spcAft>
                <a:spcPct val="0"/>
              </a:spcAft>
              <a:buFont typeface="Tw Cen MT" panose="020B0602020104020603" pitchFamily="34" charset="0"/>
              <a:buNone/>
            </a:pPr>
            <a:r>
              <a:rPr lang="sl-SI" altLang="sl-SI" sz="2400" i="1"/>
              <a:t>Pot nad tem skalovjem je </a:t>
            </a:r>
            <a:r>
              <a:rPr lang="sl-SI" altLang="sl-SI" sz="2400" i="1">
                <a:solidFill>
                  <a:srgbClr val="FF0000"/>
                </a:solidFill>
              </a:rPr>
              <a:t>ne samo </a:t>
            </a:r>
            <a:r>
              <a:rPr lang="sl-SI" altLang="sl-SI" sz="2400" i="1"/>
              <a:t>Rilkejeva pot, </a:t>
            </a:r>
            <a:r>
              <a:rPr lang="sl-SI" altLang="sl-SI" sz="2400" i="1">
                <a:solidFill>
                  <a:srgbClr val="FF0000"/>
                </a:solidFill>
              </a:rPr>
              <a:t>ampak tudi </a:t>
            </a:r>
            <a:r>
              <a:rPr lang="sl-SI" altLang="sl-SI" sz="2400" i="1"/>
              <a:t>pot številnih slovenskih pesnikov.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Tw Cen MT" panose="020B0602020104020603" pitchFamily="34" charset="0"/>
              <a:buNone/>
            </a:pPr>
            <a:r>
              <a:rPr lang="sl-SI" altLang="sl-SI" sz="2400"/>
              <a:t>*</a:t>
            </a:r>
          </a:p>
          <a:p>
            <a:pPr marL="0" indent="0" algn="just" eaLnBrk="1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sl-SI" altLang="sl-SI" sz="2400">
                <a:cs typeface="Times New Roman" panose="02020603050405020304" pitchFamily="18" charset="0"/>
              </a:rPr>
              <a:t>Pesniški navdih so tu iskali Gregorčič, Aškerc in Igo Gruden.</a:t>
            </a:r>
            <a:endParaRPr lang="sl-SI" altLang="sl-SI" sz="2400"/>
          </a:p>
          <a:p>
            <a:pPr marL="0" indent="0" algn="ctr" eaLnBrk="1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sl-SI" altLang="sl-SI" sz="2400">
                <a:solidFill>
                  <a:srgbClr val="FF0000"/>
                </a:solidFill>
                <a:cs typeface="Times New Roman" panose="02020603050405020304" pitchFamily="18" charset="0"/>
              </a:rPr>
              <a:t>+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sl-SI" altLang="sl-SI" sz="2400">
                <a:cs typeface="Times New Roman" panose="02020603050405020304" pitchFamily="18" charset="0"/>
              </a:rPr>
              <a:t>Tu ga je dobil davni ljudski pesnik za pesem o Lepi Vidi.</a:t>
            </a:r>
          </a:p>
          <a:p>
            <a:pPr marL="0" indent="0" algn="just" eaLnBrk="1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sl-SI" altLang="sl-SI" sz="2400">
              <a:cs typeface="Times New Roman" panose="02020603050405020304" pitchFamily="18" charset="0"/>
            </a:endParaRPr>
          </a:p>
          <a:p>
            <a:pPr marL="0" indent="0" algn="just" eaLnBrk="1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sl-SI" altLang="sl-SI" sz="2400" i="1">
                <a:cs typeface="Times New Roman" panose="02020603050405020304" pitchFamily="18" charset="0"/>
              </a:rPr>
              <a:t>Pesniški navdih so tu iskali </a:t>
            </a:r>
            <a:r>
              <a:rPr lang="sl-SI" altLang="sl-SI" sz="2400" i="1">
                <a:solidFill>
                  <a:srgbClr val="FF0000"/>
                </a:solidFill>
                <a:cs typeface="Times New Roman" panose="02020603050405020304" pitchFamily="18" charset="0"/>
              </a:rPr>
              <a:t>ne le </a:t>
            </a:r>
            <a:r>
              <a:rPr lang="sl-SI" altLang="sl-SI" sz="2400" i="1">
                <a:cs typeface="Times New Roman" panose="02020603050405020304" pitchFamily="18" charset="0"/>
              </a:rPr>
              <a:t>Gregorčič, Aškerc in Igo Gruden, </a:t>
            </a:r>
            <a:r>
              <a:rPr lang="sl-SI" altLang="sl-SI" sz="2400" i="1">
                <a:solidFill>
                  <a:srgbClr val="FF0000"/>
                </a:solidFill>
                <a:cs typeface="Times New Roman" panose="02020603050405020304" pitchFamily="18" charset="0"/>
              </a:rPr>
              <a:t>ampak</a:t>
            </a:r>
            <a:r>
              <a:rPr lang="sl-SI" altLang="sl-SI" sz="2400" i="1">
                <a:cs typeface="Times New Roman" panose="02020603050405020304" pitchFamily="18" charset="0"/>
              </a:rPr>
              <a:t> ga je dobil </a:t>
            </a:r>
            <a:r>
              <a:rPr lang="sl-SI" altLang="sl-SI" sz="2400" i="1">
                <a:solidFill>
                  <a:srgbClr val="FF0000"/>
                </a:solidFill>
                <a:cs typeface="Times New Roman" panose="02020603050405020304" pitchFamily="18" charset="0"/>
              </a:rPr>
              <a:t>tudi</a:t>
            </a:r>
            <a:r>
              <a:rPr lang="sl-SI" altLang="sl-SI" sz="2400" i="1">
                <a:cs typeface="Times New Roman" panose="02020603050405020304" pitchFamily="18" charset="0"/>
              </a:rPr>
              <a:t> davni ljudski pesnik za pesem o Lepi Vidi.</a:t>
            </a:r>
          </a:p>
          <a:p>
            <a:pPr marL="0" indent="0" eaLnBrk="1" hangingPunct="1">
              <a:buFont typeface="Tw Cen MT" panose="020B0602020104020603" pitchFamily="34" charset="0"/>
              <a:buNone/>
            </a:pPr>
            <a:endParaRPr lang="sl-SI" altLang="sl-SI"/>
          </a:p>
          <a:p>
            <a:pPr marL="0" indent="0" eaLnBrk="1" hangingPunct="1">
              <a:buFont typeface="Tw Cen MT" panose="020B0602020104020603" pitchFamily="34" charset="0"/>
              <a:buNone/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11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FD8479-E98D-4470-ACE9-229A035D5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800" b="1" spc="300" dirty="0">
                <a:solidFill>
                  <a:srgbClr val="008000"/>
                </a:solidFill>
              </a:rPr>
              <a:t>3. Protivno razmerje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18E4FEC4-B72F-4032-997D-0F2F01B91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0" y="2111375"/>
            <a:ext cx="7239000" cy="46450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sl-SI" sz="2800" dirty="0"/>
              <a:t>O protivnem razmerju govorimo, kadar drugi del povedi izraža </a:t>
            </a:r>
            <a:r>
              <a:rPr lang="sl-SI" sz="2800" u="sng" dirty="0"/>
              <a:t>nasprotje, razliko ali izjemo</a:t>
            </a:r>
            <a:r>
              <a:rPr lang="sl-SI" sz="2800" dirty="0"/>
              <a:t>, glede na prvi del povedi.</a:t>
            </a:r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endParaRPr lang="sl-SI" sz="2800" dirty="0"/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r>
              <a:rPr lang="sl-SI" sz="2800" dirty="0"/>
              <a:t>Protivno razmerje izražamo z vezniki </a:t>
            </a:r>
            <a:r>
              <a:rPr lang="sl-SI" sz="2800" dirty="0">
                <a:solidFill>
                  <a:srgbClr val="FF3300"/>
                </a:solidFill>
              </a:rPr>
              <a:t>a, ali, pa, toda, vendar, samo, le, ampak, temveč, marveč</a:t>
            </a:r>
            <a:r>
              <a:rPr lang="sl-SI" sz="2800" dirty="0"/>
              <a:t>.</a:t>
            </a:r>
          </a:p>
          <a:p>
            <a:pPr marL="0" indent="0" eaLnBrk="1" fontAlgn="auto" hangingPunct="1">
              <a:buFont typeface="Tw Cen MT" panose="020B0602020104020603" pitchFamily="34" charset="0"/>
              <a:buNone/>
              <a:defRPr/>
            </a:pPr>
            <a:endParaRPr lang="sl-SI" sz="2400" dirty="0"/>
          </a:p>
          <a:p>
            <a:pPr marL="448056" lvl="2" indent="-137160" eaLnBrk="1" fontAlgn="auto" hangingPunct="1">
              <a:buFont typeface="Wingdings" pitchFamily="2" charset="2"/>
              <a:buNone/>
              <a:defRPr/>
            </a:pPr>
            <a:endParaRPr lang="sl-SI" sz="1050" dirty="0"/>
          </a:p>
          <a:p>
            <a:pPr marL="823913" lvl="1" indent="-457200" eaLnBrk="1" fontAlgn="auto" hangingPunct="1">
              <a:buFont typeface="+mj-lt"/>
              <a:buAutoNum type="arabicPeriod" startAt="3"/>
              <a:defRPr/>
            </a:pPr>
            <a:endParaRPr lang="sl-SI" dirty="0"/>
          </a:p>
          <a:p>
            <a:pPr marL="457200" indent="-457200" eaLnBrk="1" fontAlgn="auto" hangingPunct="1">
              <a:buFont typeface="Wingdings" pitchFamily="2" charset="2"/>
              <a:buNone/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1172</TotalTime>
  <Words>946</Words>
  <Application>Microsoft Office PowerPoint</Application>
  <PresentationFormat>Diaprojekcija na zaslonu (4:3)</PresentationFormat>
  <Paragraphs>147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24</vt:i4>
      </vt:variant>
    </vt:vector>
  </HeadingPairs>
  <TitlesOfParts>
    <vt:vector size="25" baseType="lpstr">
      <vt:lpstr>Integral</vt:lpstr>
      <vt:lpstr>PRIREDJA</vt:lpstr>
      <vt:lpstr>1. VEZALNO RAZMERJE</vt:lpstr>
      <vt:lpstr>VEZALNO PRIREDJE</vt:lpstr>
      <vt:lpstr>primera</vt:lpstr>
      <vt:lpstr>2. STOPNJEVALNO RAZMERJE</vt:lpstr>
      <vt:lpstr>STOPNJEVALNO PRIREDJE</vt:lpstr>
      <vt:lpstr>VEJICA</vt:lpstr>
      <vt:lpstr>Primera</vt:lpstr>
      <vt:lpstr>3. Protivno razmerje</vt:lpstr>
      <vt:lpstr>PROTIVNO PRIREDJE</vt:lpstr>
      <vt:lpstr>PRIMERi</vt:lpstr>
      <vt:lpstr>4. LOČNO RAZMERJE</vt:lpstr>
      <vt:lpstr>LOČNO PRIREDJE</vt:lpstr>
      <vt:lpstr>vejica</vt:lpstr>
      <vt:lpstr>primera</vt:lpstr>
      <vt:lpstr>5. POSLEDIČNO RAZMERJE</vt:lpstr>
      <vt:lpstr>POSLEDIČNO PRIREDJE</vt:lpstr>
      <vt:lpstr>PRIMER</vt:lpstr>
      <vt:lpstr>6. POJASNJEVALNO RAZMERJE</vt:lpstr>
      <vt:lpstr>POJASNJEVALNO PRIREDJE</vt:lpstr>
      <vt:lpstr>primer</vt:lpstr>
      <vt:lpstr>7. SKLEPALNO RAZMERJE</vt:lpstr>
      <vt:lpstr>SKLEPALNO PRIREDJE</vt:lpstr>
      <vt:lpstr>primer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VEZALNO RAZMERJE</dc:title>
  <dc:creator>Sabina</dc:creator>
  <cp:lastModifiedBy>SabinaL-PS</cp:lastModifiedBy>
  <cp:revision>52</cp:revision>
  <dcterms:created xsi:type="dcterms:W3CDTF">2008-11-16T21:04:39Z</dcterms:created>
  <dcterms:modified xsi:type="dcterms:W3CDTF">2020-03-29T20:10:27Z</dcterms:modified>
</cp:coreProperties>
</file>