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2" r:id="rId5"/>
    <p:sldId id="261" r:id="rId6"/>
    <p:sldId id="269" r:id="rId7"/>
    <p:sldId id="263" r:id="rId8"/>
    <p:sldId id="268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A4FE-E23E-4FCF-A3C1-CFFA6F1EB83E}" type="datetimeFigureOut">
              <a:rPr lang="sl-SI" smtClean="0"/>
              <a:t>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7176-190F-454B-B8F8-ABD328213D51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0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A4FE-E23E-4FCF-A3C1-CFFA6F1EB83E}" type="datetimeFigureOut">
              <a:rPr lang="sl-SI" smtClean="0"/>
              <a:t>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7176-190F-454B-B8F8-ABD328213D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744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A4FE-E23E-4FCF-A3C1-CFFA6F1EB83E}" type="datetimeFigureOut">
              <a:rPr lang="sl-SI" smtClean="0"/>
              <a:t>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7176-190F-454B-B8F8-ABD328213D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634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A4FE-E23E-4FCF-A3C1-CFFA6F1EB83E}" type="datetimeFigureOut">
              <a:rPr lang="sl-SI" smtClean="0"/>
              <a:t>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7176-190F-454B-B8F8-ABD328213D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112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A4FE-E23E-4FCF-A3C1-CFFA6F1EB83E}" type="datetimeFigureOut">
              <a:rPr lang="sl-SI" smtClean="0"/>
              <a:t>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7176-190F-454B-B8F8-ABD328213D51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53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A4FE-E23E-4FCF-A3C1-CFFA6F1EB83E}" type="datetimeFigureOut">
              <a:rPr lang="sl-SI" smtClean="0"/>
              <a:t>5.3.2020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7176-190F-454B-B8F8-ABD328213D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070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A4FE-E23E-4FCF-A3C1-CFFA6F1EB83E}" type="datetimeFigureOut">
              <a:rPr lang="sl-SI" smtClean="0"/>
              <a:t>5.3.2020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7176-190F-454B-B8F8-ABD328213D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617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A4FE-E23E-4FCF-A3C1-CFFA6F1EB83E}" type="datetimeFigureOut">
              <a:rPr lang="sl-SI" smtClean="0"/>
              <a:t>5.3.2020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7176-190F-454B-B8F8-ABD328213D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461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A4FE-E23E-4FCF-A3C1-CFFA6F1EB83E}" type="datetimeFigureOut">
              <a:rPr lang="sl-SI" smtClean="0"/>
              <a:t>5.3.2020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7176-190F-454B-B8F8-ABD328213D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28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5B7A4FE-E23E-4FCF-A3C1-CFFA6F1EB83E}" type="datetimeFigureOut">
              <a:rPr lang="sl-SI" smtClean="0"/>
              <a:t>5.3.2020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F37176-190F-454B-B8F8-ABD328213D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582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A4FE-E23E-4FCF-A3C1-CFFA6F1EB83E}" type="datetimeFigureOut">
              <a:rPr lang="sl-SI" smtClean="0"/>
              <a:t>5.3.2020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7176-190F-454B-B8F8-ABD328213D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414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B7A4FE-E23E-4FCF-A3C1-CFFA6F1EB83E}" type="datetimeFigureOut">
              <a:rPr lang="sl-SI" smtClean="0"/>
              <a:t>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F37176-190F-454B-B8F8-ABD328213D51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18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RASTLINE SE RAZMNOŽUJEJO Z DELITVIJO CELIC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7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998876"/>
            <a:ext cx="6259132" cy="496212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047" y="998876"/>
            <a:ext cx="3274566" cy="218047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3574" t="3393" r="4822" b="5215"/>
          <a:stretch/>
        </p:blipFill>
        <p:spPr>
          <a:xfrm>
            <a:off x="7342624" y="3263245"/>
            <a:ext cx="3181082" cy="29700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7428" y="127072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868" y="1086947"/>
            <a:ext cx="5907536" cy="167044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26" y="2541417"/>
            <a:ext cx="3090940" cy="324335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506" y="2541418"/>
            <a:ext cx="2743438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RASTLINE SE RAZMNOŽUJEJO Z DELITVIJO CELIC</a:t>
            </a: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sl-SI" dirty="0" smtClean="0"/>
              <a:t>1. Organizmi se razmnožujejo, rastejo in se razvijajo. Celice rastejo, se delijo ter tako proizvajajo nove celice (glej sliko v učbeniku str.92).</a:t>
            </a:r>
          </a:p>
          <a:p>
            <a:pPr>
              <a:lnSpc>
                <a:spcPct val="120000"/>
              </a:lnSpc>
            </a:pPr>
            <a:r>
              <a:rPr lang="sl-SI" dirty="0" smtClean="0"/>
              <a:t>2. Celična delitev se prične z </a:t>
            </a:r>
            <a:r>
              <a:rPr lang="sl-SI" b="1" dirty="0" smtClean="0"/>
              <a:t>razdelitvijo jedra</a:t>
            </a:r>
            <a:r>
              <a:rPr lang="sl-SI" dirty="0" smtClean="0"/>
              <a:t>. Nastaneta dve enaki novi jedri, potem pa se razdeli še preostali del celice. Tako iz </a:t>
            </a:r>
            <a:r>
              <a:rPr lang="sl-SI" b="1" dirty="0" smtClean="0"/>
              <a:t>materinske celice </a:t>
            </a:r>
            <a:r>
              <a:rPr lang="sl-SI" dirty="0" smtClean="0"/>
              <a:t>nastaneta dve </a:t>
            </a:r>
            <a:r>
              <a:rPr lang="sl-SI" b="1" dirty="0" smtClean="0"/>
              <a:t>hčerinski celici</a:t>
            </a:r>
            <a:r>
              <a:rPr lang="sl-SI" dirty="0" smtClean="0"/>
              <a:t>. Ko sta hčerinski celici dovolj veliki, se lahko ponovno delita.</a:t>
            </a:r>
          </a:p>
          <a:p>
            <a:pPr>
              <a:lnSpc>
                <a:spcPct val="120000"/>
              </a:lnSpc>
            </a:pPr>
            <a:r>
              <a:rPr lang="sl-SI" dirty="0"/>
              <a:t>3</a:t>
            </a:r>
            <a:r>
              <a:rPr lang="sl-SI" dirty="0" smtClean="0"/>
              <a:t>. Pomen delitve celice za organizme: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za enocelične organizme predstavlja </a:t>
            </a:r>
            <a:r>
              <a:rPr lang="sl-SI" b="1" dirty="0"/>
              <a:t>način </a:t>
            </a:r>
            <a:r>
              <a:rPr lang="sl-SI" b="1" dirty="0" smtClean="0"/>
              <a:t>razmnoževanja</a:t>
            </a:r>
            <a:r>
              <a:rPr lang="sl-SI" dirty="0" smtClean="0"/>
              <a:t>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za večcelične organizme pa predstavlja </a:t>
            </a:r>
            <a:r>
              <a:rPr lang="sl-SI" b="1" dirty="0" smtClean="0"/>
              <a:t>rast</a:t>
            </a:r>
            <a:r>
              <a:rPr lang="sl-SI" dirty="0" smtClean="0"/>
              <a:t>, </a:t>
            </a:r>
            <a:r>
              <a:rPr lang="sl-SI" b="1" dirty="0" smtClean="0"/>
              <a:t>odpravljanje poškodb </a:t>
            </a:r>
            <a:r>
              <a:rPr lang="sl-SI" dirty="0" smtClean="0"/>
              <a:t>in </a:t>
            </a:r>
            <a:r>
              <a:rPr lang="sl-SI" b="1" dirty="0" smtClean="0"/>
              <a:t>nadomeščanje izgubljenih delov</a:t>
            </a:r>
            <a:r>
              <a:rPr lang="sl-SI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4. </a:t>
            </a:r>
            <a:r>
              <a:rPr lang="sl-SI" dirty="0"/>
              <a:t>Novonastale celice </a:t>
            </a:r>
            <a:r>
              <a:rPr lang="sl-SI" dirty="0" smtClean="0"/>
              <a:t>se izoblikujejo </a:t>
            </a:r>
            <a:r>
              <a:rPr lang="sl-SI" dirty="0"/>
              <a:t>v končno obliko in začnejo opravljati svoje posebne naloge (celice se </a:t>
            </a:r>
            <a:r>
              <a:rPr lang="sl-SI" b="1" dirty="0"/>
              <a:t>diferencirajo</a:t>
            </a:r>
            <a:r>
              <a:rPr lang="sl-SI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134082"/>
            <a:ext cx="1002049" cy="16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844" y="720543"/>
            <a:ext cx="6687471" cy="523252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1" y="4254616"/>
            <a:ext cx="4057391" cy="152799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5324" y="342030"/>
            <a:ext cx="1818668" cy="17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124" y="893608"/>
            <a:ext cx="6740157" cy="474733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0" y="4642203"/>
            <a:ext cx="4242365" cy="99874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07" y="413207"/>
            <a:ext cx="181676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66324" y="1156860"/>
            <a:ext cx="9871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800" smtClean="0"/>
              <a:t>Rastline, enako kot vsa živa bitja, nastanejo z </a:t>
            </a:r>
            <a:r>
              <a:rPr lang="sl-SI" sz="2800" b="1" smtClean="0"/>
              <a:t>razmnoževanjem,</a:t>
            </a:r>
            <a:r>
              <a:rPr lang="sl-SI" sz="2800" smtClean="0"/>
              <a:t> se </a:t>
            </a:r>
            <a:r>
              <a:rPr lang="sl-SI" sz="2800" b="1" smtClean="0"/>
              <a:t>razvijajo</a:t>
            </a:r>
            <a:r>
              <a:rPr lang="sl-SI" sz="2800" smtClean="0"/>
              <a:t> in na koncu </a:t>
            </a:r>
            <a:r>
              <a:rPr lang="sl-SI" sz="2800" b="1" smtClean="0"/>
              <a:t>odmrejo</a:t>
            </a:r>
            <a:r>
              <a:rPr lang="sl-SI" sz="2800" smtClean="0"/>
              <a:t>. Razmnoževanje ratslin je povezano z </a:t>
            </a:r>
            <a:r>
              <a:rPr lang="sl-SI" sz="2800" b="1" smtClean="0"/>
              <a:t>delitvijo celic</a:t>
            </a:r>
            <a:r>
              <a:rPr lang="sl-SI" sz="2800" smtClean="0"/>
              <a:t>.</a:t>
            </a:r>
            <a:endParaRPr lang="sl-SI" sz="280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3" y="3540732"/>
            <a:ext cx="3254552" cy="226372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783" y="3540732"/>
            <a:ext cx="3823854" cy="22637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565" y="3544752"/>
            <a:ext cx="3308625" cy="225970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7428" y="105750"/>
            <a:ext cx="1804572" cy="1743607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26525" y="5804454"/>
            <a:ext cx="7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ŽIVALI</a:t>
            </a:r>
            <a:endParaRPr lang="sl-SI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581831" y="5817777"/>
            <a:ext cx="10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RASTLINE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9795278" y="5817777"/>
            <a:ext cx="118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BAKTERIJE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8945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321972" y="222900"/>
            <a:ext cx="5087155" cy="1339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KAKO SE RAZMNOŽUJEMO IN RASTEMO ORGANIZMI?</a:t>
            </a:r>
            <a:endParaRPr lang="sl-SI" sz="2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09" y="2736965"/>
            <a:ext cx="9263342" cy="350928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717" y="20798"/>
            <a:ext cx="1804572" cy="1743607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2356834" y="2234689"/>
            <a:ext cx="4327302" cy="798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 DELITVIJO CELIC</a:t>
            </a:r>
            <a:endParaRPr lang="sl-SI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3812146" y="1562302"/>
            <a:ext cx="0" cy="6399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8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34352"/>
            <a:ext cx="4660593" cy="308764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t="3973" b="7690"/>
          <a:stretch/>
        </p:blipFill>
        <p:spPr>
          <a:xfrm>
            <a:off x="6324399" y="103030"/>
            <a:ext cx="3630970" cy="622820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403798" y="3825026"/>
            <a:ext cx="314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LEPOTKA IZ RODU </a:t>
            </a:r>
            <a:r>
              <a:rPr lang="sl-SI" b="1" i="1" dirty="0" err="1" smtClean="0"/>
              <a:t>Micrasterias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063718" y="5543240"/>
            <a:ext cx="536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b="1" dirty="0" smtClean="0"/>
              <a:t>CELIČNA DELITEV </a:t>
            </a:r>
            <a:r>
              <a:rPr lang="sl-SI" b="1" i="1" dirty="0" err="1" smtClean="0"/>
              <a:t>Micrasterias</a:t>
            </a:r>
            <a:r>
              <a:rPr lang="sl-SI" b="1" i="1" dirty="0" smtClean="0"/>
              <a:t>, </a:t>
            </a:r>
          </a:p>
          <a:p>
            <a:pPr algn="ctr"/>
            <a:r>
              <a:rPr lang="sl-SI" b="1" i="1" dirty="0" smtClean="0"/>
              <a:t>KJER IZ ENE CELICE ALGE OB DELITVI NASTANETA DVE</a:t>
            </a:r>
            <a:r>
              <a:rPr lang="sl-SI" i="1" dirty="0" smtClean="0"/>
              <a:t> 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489" y="103030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DELITEV CELIC</a:t>
            </a: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Zaobljeni pravokotnik 3"/>
          <p:cNvSpPr/>
          <p:nvPr/>
        </p:nvSpPr>
        <p:spPr>
          <a:xfrm>
            <a:off x="1481070" y="1944710"/>
            <a:ext cx="9504609" cy="3863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2800" smtClean="0">
                <a:ln w="0"/>
                <a:solidFill>
                  <a:schemeClr val="tx1"/>
                </a:solidFill>
              </a:rPr>
              <a:t>Novonastale celice rastejo in se spet delijo ali pa se izoblikujejo v končno obliko in začnejo opravljati svoje posebne naloge (celice se </a:t>
            </a:r>
            <a:r>
              <a:rPr lang="sl-SI" sz="2800" b="1" smtClean="0">
                <a:ln w="0"/>
                <a:solidFill>
                  <a:schemeClr val="tx1"/>
                </a:solidFill>
              </a:rPr>
              <a:t>diferencirajo</a:t>
            </a:r>
            <a:r>
              <a:rPr lang="sl-SI" sz="2800" smtClean="0">
                <a:ln w="0"/>
                <a:solidFill>
                  <a:schemeClr val="tx1"/>
                </a:solidFill>
              </a:rPr>
              <a:t>). </a:t>
            </a:r>
          </a:p>
          <a:p>
            <a:pPr algn="just"/>
            <a:endParaRPr lang="sl-SI" sz="2800">
              <a:ln w="0"/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2800" smtClean="0">
                <a:ln w="0"/>
                <a:solidFill>
                  <a:schemeClr val="tx1"/>
                </a:solidFill>
              </a:rPr>
              <a:t>Izoblikovane celice se navadno ne delijo več.</a:t>
            </a:r>
            <a:endParaRPr lang="sl-SI" sz="2800">
              <a:ln w="0"/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393" y="102127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53" y="1901846"/>
            <a:ext cx="5396326" cy="3820599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2162925" y="360608"/>
            <a:ext cx="7225048" cy="75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DELITEV CELIC POD MIKROSKOPOM</a:t>
            </a:r>
            <a:endParaRPr lang="sl-SI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526" y="1901846"/>
            <a:ext cx="4876800" cy="3657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8040" y="0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2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POMEN DELITVE CELIC ZA ORGANIZME</a:t>
            </a: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ENOCELIČNI ORGANIZMI</a:t>
            </a: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smtClean="0"/>
              <a:t>Celična delitev predstavlja </a:t>
            </a:r>
            <a:r>
              <a:rPr lang="sl-SI" b="1" smtClean="0"/>
              <a:t>način razmnoževanja.</a:t>
            </a:r>
          </a:p>
          <a:p>
            <a:r>
              <a:rPr lang="sl-SI" smtClean="0"/>
              <a:t>Iz matične (osnovne) celice nastaneta dva nova organizma.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VEČCELIČNI ORGANIZMI</a:t>
            </a: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Z delitvijo celic </a:t>
            </a:r>
            <a:r>
              <a:rPr lang="sl-SI" b="1" dirty="0" smtClean="0"/>
              <a:t>rastejo</a:t>
            </a:r>
            <a:r>
              <a:rPr lang="sl-SI" dirty="0" smtClean="0"/>
              <a:t> in </a:t>
            </a:r>
            <a:r>
              <a:rPr lang="sl-SI" b="1" dirty="0" smtClean="0"/>
              <a:t>odpravljajo poškodbe </a:t>
            </a:r>
            <a:r>
              <a:rPr lang="sl-SI" dirty="0" smtClean="0"/>
              <a:t>ali </a:t>
            </a:r>
            <a:r>
              <a:rPr lang="sl-SI" b="1" dirty="0" smtClean="0"/>
              <a:t>nadomeščajo izgubljene dele.</a:t>
            </a:r>
            <a:endParaRPr lang="sl-SI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400" y="3813517"/>
            <a:ext cx="2411604" cy="2316825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528327" y="5761010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smtClean="0"/>
              <a:t>PARAMECIJ</a:t>
            </a:r>
            <a:endParaRPr lang="sl-SI" b="1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24" y="3383694"/>
            <a:ext cx="1972882" cy="2812406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9230886" y="5761010"/>
            <a:ext cx="114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smtClean="0"/>
              <a:t>KOTAČNIK</a:t>
            </a:r>
            <a:endParaRPr lang="sl-SI" b="1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151" y="264606"/>
            <a:ext cx="1392939" cy="13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2105</TotalTime>
  <Words>274</Words>
  <Application>Microsoft Office PowerPoint</Application>
  <PresentationFormat>Širokozaslonsko</PresentationFormat>
  <Paragraphs>30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Retrospektiva</vt:lpstr>
      <vt:lpstr>RASTLINE SE RAZMNOŽUJEJO Z DELITVIJO CELIC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DELITEV CELIC</vt:lpstr>
      <vt:lpstr>PowerPointova predstavitev</vt:lpstr>
      <vt:lpstr>POMEN DELITVE CELIC ZA ORGANIZME</vt:lpstr>
      <vt:lpstr>PowerPointova predstavitev</vt:lpstr>
      <vt:lpstr>PowerPointova predstavitev</vt:lpstr>
      <vt:lpstr>RASTLINE SE RAZMNOŽUJEJO Z DELITVIJO CELIC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RASTLINE SE RAZMNOŽUJEJO Z DELITVIJO CELIC</dc:title>
  <dc:creator>Alenka Stanonik</dc:creator>
  <cp:lastModifiedBy>Alenka Stanonik</cp:lastModifiedBy>
  <cp:revision>13</cp:revision>
  <dcterms:created xsi:type="dcterms:W3CDTF">2020-02-20T18:07:44Z</dcterms:created>
  <dcterms:modified xsi:type="dcterms:W3CDTF">2020-03-05T15:40:31Z</dcterms:modified>
</cp:coreProperties>
</file>