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 noGrp="1"/>
          </p:cNvSpPr>
          <p:nvPr>
            <p:ph type="ctrTitle"/>
          </p:nvPr>
        </p:nvSpPr>
        <p:spPr>
          <a:xfrm>
            <a:off x="2286000" y="3124203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8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5B6973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27"/>
          <p:cNvSpPr txBox="1">
            <a:spLocks noGrp="1"/>
          </p:cNvSpPr>
          <p:nvPr>
            <p:ph type="dt" sz="half" idx="7"/>
          </p:nvPr>
        </p:nvSpPr>
        <p:spPr>
          <a:xfrm rot="5400013">
            <a:off x="7764603" y="1174094"/>
            <a:ext cx="2286000" cy="381003"/>
          </a:xfrm>
        </p:spPr>
        <p:txBody>
          <a:bodyPr/>
          <a:lstStyle>
            <a:lvl1pPr>
              <a:defRPr/>
            </a:lvl1pPr>
          </a:lstStyle>
          <a:p>
            <a:pPr lvl="0"/>
            <a:fld id="{F3D8E435-1D43-42F5-9DAE-CCE47003A417}" type="datetime1">
              <a:rPr lang="sl-SI"/>
              <a:pPr lvl="0"/>
              <a:t>22.2.2020</a:t>
            </a:fld>
            <a:endParaRPr lang="sl-SI"/>
          </a:p>
        </p:txBody>
      </p:sp>
      <p:sp>
        <p:nvSpPr>
          <p:cNvPr id="5" name="Footer Placeholder 16"/>
          <p:cNvSpPr txBox="1">
            <a:spLocks noGrp="1"/>
          </p:cNvSpPr>
          <p:nvPr>
            <p:ph type="ftr" sz="quarter" idx="9"/>
          </p:nvPr>
        </p:nvSpPr>
        <p:spPr>
          <a:xfrm rot="5400013">
            <a:off x="7077273" y="4181670"/>
            <a:ext cx="3657600" cy="38404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Rectangle 9"/>
          <p:cNvSpPr/>
          <p:nvPr/>
        </p:nvSpPr>
        <p:spPr>
          <a:xfrm>
            <a:off x="381003" y="0"/>
            <a:ext cx="609603" cy="6858000"/>
          </a:xfrm>
          <a:prstGeom prst="rect">
            <a:avLst/>
          </a:prstGeom>
          <a:solidFill>
            <a:srgbClr val="CAE0AC">
              <a:alpha val="54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276331" y="0"/>
            <a:ext cx="104662" cy="6858000"/>
          </a:xfrm>
          <a:prstGeom prst="rect">
            <a:avLst/>
          </a:prstGeom>
          <a:solidFill>
            <a:srgbClr val="DDEBCC">
              <a:alpha val="36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8" name="Rectangle 13"/>
          <p:cNvSpPr/>
          <p:nvPr/>
        </p:nvSpPr>
        <p:spPr>
          <a:xfrm>
            <a:off x="990596" y="0"/>
            <a:ext cx="181874" cy="6858000"/>
          </a:xfrm>
          <a:prstGeom prst="rect">
            <a:avLst/>
          </a:prstGeom>
          <a:solidFill>
            <a:srgbClr val="DDEBCC">
              <a:alpha val="7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9" name="Rectangle 18"/>
          <p:cNvSpPr/>
          <p:nvPr/>
        </p:nvSpPr>
        <p:spPr>
          <a:xfrm>
            <a:off x="1141317" y="0"/>
            <a:ext cx="230282" cy="6858000"/>
          </a:xfrm>
          <a:prstGeom prst="rect">
            <a:avLst/>
          </a:prstGeom>
          <a:solidFill>
            <a:srgbClr val="EFF5E8">
              <a:alpha val="71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0" name="Straight Connector 10"/>
          <p:cNvSpPr/>
          <p:nvPr/>
        </p:nvSpPr>
        <p:spPr>
          <a:xfrm>
            <a:off x="106344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>
            <a:solidFill>
              <a:srgbClr val="CAE0AC">
                <a:alpha val="7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11" name="Straight Connector 17"/>
          <p:cNvSpPr/>
          <p:nvPr/>
        </p:nvSpPr>
        <p:spPr>
          <a:xfrm>
            <a:off x="914400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>
            <a:solidFill>
              <a:srgbClr val="EFF5E8">
                <a:alpha val="8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12" name="Straight Connector 19"/>
          <p:cNvSpPr/>
          <p:nvPr/>
        </p:nvSpPr>
        <p:spPr>
          <a:xfrm>
            <a:off x="854113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>
            <a:solidFill>
              <a:srgbClr val="CAE0AC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13" name="Straight Connector 15"/>
          <p:cNvSpPr/>
          <p:nvPr/>
        </p:nvSpPr>
        <p:spPr>
          <a:xfrm>
            <a:off x="1726643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575">
            <a:solidFill>
              <a:srgbClr val="CAE0AC">
                <a:alpha val="82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14" name="Straight Connector 14"/>
          <p:cNvSpPr/>
          <p:nvPr/>
        </p:nvSpPr>
        <p:spPr>
          <a:xfrm>
            <a:off x="1066803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CAE0AC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15" name="Straight Connector 21"/>
          <p:cNvSpPr/>
          <p:nvPr/>
        </p:nvSpPr>
        <p:spPr>
          <a:xfrm>
            <a:off x="9113852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>
            <a:solidFill>
              <a:srgbClr val="CAE0AC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16" name="Rectangle 26"/>
          <p:cNvSpPr/>
          <p:nvPr/>
        </p:nvSpPr>
        <p:spPr>
          <a:xfrm>
            <a:off x="1219196" y="0"/>
            <a:ext cx="76196" cy="6858000"/>
          </a:xfrm>
          <a:prstGeom prst="rect">
            <a:avLst/>
          </a:prstGeom>
          <a:solidFill>
            <a:srgbClr val="CAE0AC">
              <a:alpha val="51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7" name="Oval 20"/>
          <p:cNvSpPr/>
          <p:nvPr/>
        </p:nvSpPr>
        <p:spPr>
          <a:xfrm>
            <a:off x="609603" y="3429000"/>
            <a:ext cx="1295403" cy="12954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8C723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8" name="Oval 22"/>
          <p:cNvSpPr/>
          <p:nvPr/>
        </p:nvSpPr>
        <p:spPr>
          <a:xfrm>
            <a:off x="1309631" y="4866747"/>
            <a:ext cx="641424" cy="6414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8C723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9" name="Oval 23"/>
          <p:cNvSpPr/>
          <p:nvPr/>
        </p:nvSpPr>
        <p:spPr>
          <a:xfrm>
            <a:off x="1091080" y="5500628"/>
            <a:ext cx="137160" cy="1371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8C723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20" name="Oval 25"/>
          <p:cNvSpPr/>
          <p:nvPr/>
        </p:nvSpPr>
        <p:spPr>
          <a:xfrm>
            <a:off x="1664208" y="5788152"/>
            <a:ext cx="274320" cy="27432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8C723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21" name="Oval 24"/>
          <p:cNvSpPr/>
          <p:nvPr/>
        </p:nvSpPr>
        <p:spPr>
          <a:xfrm>
            <a:off x="1904996" y="4495803"/>
            <a:ext cx="365760" cy="3657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8C723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22" name="Slide Number Placeholder 28"/>
          <p:cNvSpPr txBox="1">
            <a:spLocks noGrp="1"/>
          </p:cNvSpPr>
          <p:nvPr>
            <p:ph type="sldNum" sz="quarter" idx="8"/>
          </p:nvPr>
        </p:nvSpPr>
        <p:spPr>
          <a:xfrm>
            <a:off x="1325541" y="4928698"/>
            <a:ext cx="609603" cy="517522"/>
          </a:xfrm>
        </p:spPr>
        <p:txBody>
          <a:bodyPr/>
          <a:lstStyle>
            <a:lvl1pPr>
              <a:defRPr/>
            </a:lvl1pPr>
          </a:lstStyle>
          <a:p>
            <a:pPr lvl="0"/>
            <a:fld id="{546E0CAE-E670-47E6-885F-4D452107BCD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714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FBF973-A538-42DB-877D-F1AF3BF7ED2F}" type="datetime1">
              <a:rPr lang="sl-SI"/>
              <a:pPr lvl="0"/>
              <a:t>22.2.2020</a:t>
            </a:fld>
            <a:endParaRPr lang="sl-S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F7A452-7C32-43A2-A042-CB16D1421AB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522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1676396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E29435-49CD-407A-8607-1F2B176D3DAE}" type="datetime1">
              <a:rPr lang="sl-SI"/>
              <a:pPr lvl="0"/>
              <a:t>22.2.2020</a:t>
            </a:fld>
            <a:endParaRPr lang="sl-S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8A03D7-6894-4165-83CD-B48A729E63D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17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7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66FE17-A3D2-4FAD-A5EB-306AFEEE4FC2}" type="datetime1">
              <a:rPr lang="sl-SI"/>
              <a:pPr lvl="0"/>
              <a:t>22.2.2020</a:t>
            </a:fld>
            <a:endParaRPr lang="sl-SI"/>
          </a:p>
        </p:txBody>
      </p:sp>
      <p:sp>
        <p:nvSpPr>
          <p:cNvPr id="5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2ADD10-A900-4FFA-999D-4C3B431B1932}" type="slidenum">
              <a:t>‹#›</a:t>
            </a:fld>
            <a:endParaRPr lang="sl-SI"/>
          </a:p>
        </p:txBody>
      </p:sp>
      <p:sp>
        <p:nvSpPr>
          <p:cNvPr id="6" name="Footer Placeholder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49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5B6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286000" y="2895603"/>
            <a:ext cx="6172200" cy="2053586"/>
          </a:xfrm>
        </p:spPr>
        <p:txBody>
          <a:bodyPr/>
          <a:lstStyle>
            <a:lvl1pPr>
              <a:defRPr b="1">
                <a:solidFill>
                  <a:srgbClr val="E7ECED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2286000" y="5010153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E7ECE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 rot="5400013">
            <a:off x="7763240" y="1170427"/>
            <a:ext cx="2286000" cy="381003"/>
          </a:xfrm>
        </p:spPr>
        <p:txBody>
          <a:bodyPr/>
          <a:lstStyle>
            <a:lvl1pPr>
              <a:defRPr>
                <a:solidFill>
                  <a:srgbClr val="E7ECED"/>
                </a:solidFill>
              </a:defRPr>
            </a:lvl1pPr>
          </a:lstStyle>
          <a:p>
            <a:pPr lvl="0"/>
            <a:fld id="{471872ED-540F-4B60-831D-1E04B8DAC1DC}" type="datetime1">
              <a:rPr lang="sl-SI"/>
              <a:pPr lvl="0"/>
              <a:t>22.2.2020</a:t>
            </a:fld>
            <a:endParaRPr lang="sl-S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>
          <a:xfrm rot="5400013">
            <a:off x="7077455" y="4178808"/>
            <a:ext cx="3657600" cy="384048"/>
          </a:xfrm>
        </p:spPr>
        <p:txBody>
          <a:bodyPr/>
          <a:lstStyle>
            <a:lvl1pPr>
              <a:defRPr>
                <a:solidFill>
                  <a:srgbClr val="E7ECED"/>
                </a:solidFill>
              </a:defRPr>
            </a:lvl1pPr>
          </a:lstStyle>
          <a:p>
            <a:pPr lvl="0"/>
            <a:endParaRPr lang="sl-SI"/>
          </a:p>
        </p:txBody>
      </p:sp>
      <p:sp>
        <p:nvSpPr>
          <p:cNvPr id="6" name="Rectangle 8"/>
          <p:cNvSpPr/>
          <p:nvPr/>
        </p:nvSpPr>
        <p:spPr>
          <a:xfrm>
            <a:off x="381003" y="0"/>
            <a:ext cx="609603" cy="6858000"/>
          </a:xfrm>
          <a:prstGeom prst="rect">
            <a:avLst/>
          </a:prstGeom>
          <a:solidFill>
            <a:srgbClr val="CAE0AC">
              <a:alpha val="54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276331" y="0"/>
            <a:ext cx="104662" cy="6858000"/>
          </a:xfrm>
          <a:prstGeom prst="rect">
            <a:avLst/>
          </a:prstGeom>
          <a:solidFill>
            <a:srgbClr val="DDEBCC">
              <a:alpha val="36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990596" y="0"/>
            <a:ext cx="181874" cy="6858000"/>
          </a:xfrm>
          <a:prstGeom prst="rect">
            <a:avLst/>
          </a:prstGeom>
          <a:solidFill>
            <a:srgbClr val="DDEBCC">
              <a:alpha val="7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1141317" y="0"/>
            <a:ext cx="230282" cy="6858000"/>
          </a:xfrm>
          <a:prstGeom prst="rect">
            <a:avLst/>
          </a:prstGeom>
          <a:solidFill>
            <a:srgbClr val="EFF5E8">
              <a:alpha val="71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0" name="Straight Connector 12"/>
          <p:cNvSpPr/>
          <p:nvPr/>
        </p:nvSpPr>
        <p:spPr>
          <a:xfrm>
            <a:off x="106344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>
            <a:solidFill>
              <a:srgbClr val="CAE0AC">
                <a:alpha val="7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1" name="Straight Connector 13"/>
          <p:cNvSpPr/>
          <p:nvPr/>
        </p:nvSpPr>
        <p:spPr>
          <a:xfrm>
            <a:off x="914400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>
            <a:solidFill>
              <a:srgbClr val="EFF5E8">
                <a:alpha val="8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2" name="Straight Connector 14"/>
          <p:cNvSpPr/>
          <p:nvPr/>
        </p:nvSpPr>
        <p:spPr>
          <a:xfrm>
            <a:off x="854113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>
            <a:solidFill>
              <a:srgbClr val="CAE0AC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3" name="Straight Connector 15"/>
          <p:cNvSpPr/>
          <p:nvPr/>
        </p:nvSpPr>
        <p:spPr>
          <a:xfrm>
            <a:off x="1726643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575">
            <a:solidFill>
              <a:srgbClr val="CAE0AC">
                <a:alpha val="82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4" name="Straight Connector 16"/>
          <p:cNvSpPr/>
          <p:nvPr/>
        </p:nvSpPr>
        <p:spPr>
          <a:xfrm>
            <a:off x="1066803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CAE0AC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5" name="Rectangle 17"/>
          <p:cNvSpPr/>
          <p:nvPr/>
        </p:nvSpPr>
        <p:spPr>
          <a:xfrm>
            <a:off x="1219196" y="0"/>
            <a:ext cx="76196" cy="6858000"/>
          </a:xfrm>
          <a:prstGeom prst="rect">
            <a:avLst/>
          </a:prstGeom>
          <a:solidFill>
            <a:srgbClr val="CAE0AC">
              <a:alpha val="51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6" name="Oval 18"/>
          <p:cNvSpPr/>
          <p:nvPr/>
        </p:nvSpPr>
        <p:spPr>
          <a:xfrm>
            <a:off x="609603" y="3429000"/>
            <a:ext cx="1295403" cy="12954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8C723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7" name="Oval 19"/>
          <p:cNvSpPr/>
          <p:nvPr/>
        </p:nvSpPr>
        <p:spPr>
          <a:xfrm>
            <a:off x="1324700" y="4866747"/>
            <a:ext cx="641424" cy="6414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8C723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8" name="Oval 20"/>
          <p:cNvSpPr/>
          <p:nvPr/>
        </p:nvSpPr>
        <p:spPr>
          <a:xfrm>
            <a:off x="1091080" y="5500628"/>
            <a:ext cx="137160" cy="1371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8C723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9" name="Oval 21"/>
          <p:cNvSpPr/>
          <p:nvPr/>
        </p:nvSpPr>
        <p:spPr>
          <a:xfrm>
            <a:off x="1664208" y="5791196"/>
            <a:ext cx="274320" cy="27432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8C723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20" name="Oval 22"/>
          <p:cNvSpPr/>
          <p:nvPr/>
        </p:nvSpPr>
        <p:spPr>
          <a:xfrm>
            <a:off x="1879037" y="4479892"/>
            <a:ext cx="365760" cy="3657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8C723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21" name="Straight Connector 25"/>
          <p:cNvSpPr/>
          <p:nvPr/>
        </p:nvSpPr>
        <p:spPr>
          <a:xfrm>
            <a:off x="9097941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>
            <a:solidFill>
              <a:srgbClr val="CAE0AC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22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1340620" y="4928698"/>
            <a:ext cx="609603" cy="517522"/>
          </a:xfrm>
        </p:spPr>
        <p:txBody>
          <a:bodyPr/>
          <a:lstStyle>
            <a:lvl1pPr>
              <a:defRPr/>
            </a:lvl1pPr>
          </a:lstStyle>
          <a:p>
            <a:pPr lvl="0"/>
            <a:fld id="{321B9C33-1642-4002-8EAB-004F2D1DACB1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710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61A112-B666-46FD-92D0-7C79A182F337}" type="datetime1">
              <a:rPr lang="sl-SI"/>
              <a:pPr lvl="0"/>
              <a:t>22.2.2020</a:t>
            </a:fld>
            <a:endParaRPr lang="sl-SI"/>
          </a:p>
        </p:txBody>
      </p:sp>
      <p:sp>
        <p:nvSpPr>
          <p:cNvPr id="4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5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C42380-3330-4C61-92CF-5E14A2486CA6}" type="slidenum">
              <a:t>‹#›</a:t>
            </a:fld>
            <a:endParaRPr lang="sl-SI"/>
          </a:p>
        </p:txBody>
      </p:sp>
      <p:sp>
        <p:nvSpPr>
          <p:cNvPr id="6" name="Content Placeholder 8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36576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/>
          <p:cNvSpPr txBox="1">
            <a:spLocks noGrp="1"/>
          </p:cNvSpPr>
          <p:nvPr>
            <p:ph idx="2"/>
          </p:nvPr>
        </p:nvSpPr>
        <p:spPr>
          <a:xfrm>
            <a:off x="4270248" y="1600200"/>
            <a:ext cx="36576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935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7F4B49-ADBC-47FD-9FAA-837DD819FB76}" type="datetime1">
              <a:rPr lang="sl-SI"/>
              <a:pPr lvl="0"/>
              <a:t>22.2.2020</a:t>
            </a:fld>
            <a:endParaRPr lang="sl-SI"/>
          </a:p>
        </p:txBody>
      </p:sp>
      <p:sp>
        <p:nvSpPr>
          <p:cNvPr id="4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5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99321A-C904-42EC-B360-ADB04EA2ED19}" type="slidenum">
              <a:t>‹#›</a:t>
            </a:fld>
            <a:endParaRPr lang="sl-SI"/>
          </a:p>
        </p:txBody>
      </p:sp>
      <p:sp>
        <p:nvSpPr>
          <p:cNvPr id="6" name="Content Placeholder 10"/>
          <p:cNvSpPr txBox="1">
            <a:spLocks noGrp="1"/>
          </p:cNvSpPr>
          <p:nvPr>
            <p:ph idx="2"/>
          </p:nvPr>
        </p:nvSpPr>
        <p:spPr>
          <a:xfrm>
            <a:off x="457200" y="2362196"/>
            <a:ext cx="3657600" cy="3886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2"/>
          <p:cNvSpPr txBox="1">
            <a:spLocks noGrp="1"/>
          </p:cNvSpPr>
          <p:nvPr>
            <p:ph idx="4"/>
          </p:nvPr>
        </p:nvSpPr>
        <p:spPr>
          <a:xfrm>
            <a:off x="4371975" y="2362196"/>
            <a:ext cx="3657600" cy="3886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1"/>
          <p:cNvSpPr txBox="1">
            <a:spLocks noGrp="1"/>
          </p:cNvSpPr>
          <p:nvPr>
            <p:ph type="body" idx="1"/>
          </p:nvPr>
        </p:nvSpPr>
        <p:spPr>
          <a:xfrm>
            <a:off x="457200" y="1569723"/>
            <a:ext cx="3657600" cy="658368"/>
          </a:xfrm>
          <a:solidFill>
            <a:srgbClr val="98C723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3"/>
          <p:cNvSpPr txBox="1">
            <a:spLocks noGrp="1"/>
          </p:cNvSpPr>
          <p:nvPr>
            <p:ph type="body" idx="3"/>
          </p:nvPr>
        </p:nvSpPr>
        <p:spPr>
          <a:xfrm>
            <a:off x="4343400" y="1569723"/>
            <a:ext cx="3657600" cy="658368"/>
          </a:xfrm>
          <a:solidFill>
            <a:srgbClr val="98C723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46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7A5069-9C56-4576-9062-D81CD4B1243F}" type="datetime1">
              <a:rPr lang="sl-SI"/>
              <a:pPr lvl="0"/>
              <a:t>22.2.2020</a:t>
            </a:fld>
            <a:endParaRPr lang="sl-SI"/>
          </a:p>
        </p:txBody>
      </p:sp>
      <p:sp>
        <p:nvSpPr>
          <p:cNvPr id="4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2BFBF0-3623-4B97-BA1C-01E4468DA467}" type="slidenum">
              <a:t>‹#›</a:t>
            </a:fld>
            <a:endParaRPr lang="sl-SI"/>
          </a:p>
        </p:txBody>
      </p:sp>
      <p:sp>
        <p:nvSpPr>
          <p:cNvPr id="5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186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B8DE24-AD6D-4E3F-A8E7-AA30A854E225}" type="datetime1">
              <a:rPr lang="sl-SI"/>
              <a:pPr lvl="0"/>
              <a:t>22.2.2020</a:t>
            </a:fld>
            <a:endParaRPr lang="sl-SI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EA89DD-53DE-46BE-8DF6-D40823D9B94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699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9"/>
          <p:cNvSpPr/>
          <p:nvPr/>
        </p:nvSpPr>
        <p:spPr>
          <a:xfrm>
            <a:off x="87629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03">
            <a:solidFill>
              <a:srgbClr val="CAE0AC">
                <a:alpha val="9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 rot="5400013">
            <a:off x="3371849" y="3200401"/>
            <a:ext cx="6309360" cy="457200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traight Connector 7"/>
          <p:cNvSpPr/>
          <p:nvPr/>
        </p:nvSpPr>
        <p:spPr>
          <a:xfrm>
            <a:off x="62483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03">
            <a:solidFill>
              <a:srgbClr val="CAE0AC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6" name="Straight Connector 8"/>
          <p:cNvSpPr/>
          <p:nvPr/>
        </p:nvSpPr>
        <p:spPr>
          <a:xfrm>
            <a:off x="6192298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2701">
            <a:solidFill>
              <a:srgbClr val="98C723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7" name="Straight Connector 10"/>
          <p:cNvSpPr/>
          <p:nvPr/>
        </p:nvSpPr>
        <p:spPr>
          <a:xfrm>
            <a:off x="89915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46">
            <a:solidFill>
              <a:srgbClr val="98C723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8839203" y="0"/>
            <a:ext cx="304796" cy="6858000"/>
          </a:xfrm>
          <a:prstGeom prst="rect">
            <a:avLst/>
          </a:prstGeom>
          <a:solidFill>
            <a:srgbClr val="CAE0AC">
              <a:alpha val="87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9" name="Straight Connector 12"/>
          <p:cNvSpPr/>
          <p:nvPr/>
        </p:nvSpPr>
        <p:spPr>
          <a:xfrm>
            <a:off x="8915400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98C723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10" name="Oval 13"/>
          <p:cNvSpPr/>
          <p:nvPr/>
        </p:nvSpPr>
        <p:spPr>
          <a:xfrm>
            <a:off x="8156448" y="5715000"/>
            <a:ext cx="548640" cy="54864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8C723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1" name="Content Placeholder 17"/>
          <p:cNvSpPr txBox="1">
            <a:spLocks noGrp="1"/>
          </p:cNvSpPr>
          <p:nvPr>
            <p:ph idx="1"/>
          </p:nvPr>
        </p:nvSpPr>
        <p:spPr>
          <a:xfrm>
            <a:off x="304796" y="274320"/>
            <a:ext cx="5638803" cy="63276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4A35BE-910F-428D-9858-121AE02B224E}" type="datetime1">
              <a:rPr lang="sl-SI"/>
              <a:pPr lvl="0"/>
              <a:t>22.2.2020</a:t>
            </a:fld>
            <a:endParaRPr lang="sl-SI"/>
          </a:p>
        </p:txBody>
      </p:sp>
      <p:sp>
        <p:nvSpPr>
          <p:cNvPr id="13" name="Slide Number Placeholder 2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0DBC0C-A8A6-4913-B858-1047D89B1661}" type="slidenum">
              <a:t>‹#›</a:t>
            </a:fld>
            <a:endParaRPr lang="sl-SI"/>
          </a:p>
        </p:txBody>
      </p:sp>
      <p:sp>
        <p:nvSpPr>
          <p:cNvPr id="14" name="Footer Placeholder 2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069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8"/>
          <p:cNvSpPr/>
          <p:nvPr/>
        </p:nvSpPr>
        <p:spPr>
          <a:xfrm>
            <a:off x="87629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03">
            <a:solidFill>
              <a:srgbClr val="CAE0AC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3" name="Oval 12"/>
          <p:cNvSpPr/>
          <p:nvPr/>
        </p:nvSpPr>
        <p:spPr>
          <a:xfrm>
            <a:off x="8156448" y="5715000"/>
            <a:ext cx="548640" cy="54864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8C723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 rot="5400013">
            <a:off x="3350133" y="3200401"/>
            <a:ext cx="6309360" cy="457200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Picture Placeholder 2"/>
          <p:cNvSpPr txBox="1"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rgbClr val="E7ECED"/>
          </a:solidFill>
        </p:spPr>
        <p:txBody>
          <a:bodyPr anchorCtr="1"/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2"/>
          </p:nvPr>
        </p:nvSpPr>
        <p:spPr>
          <a:xfrm>
            <a:off x="6765801" y="264791"/>
            <a:ext cx="1524003" cy="4956048"/>
          </a:xfrm>
        </p:spPr>
        <p:txBody>
          <a:bodyPr/>
          <a:lstStyle>
            <a:lvl1pPr marL="0" indent="0">
              <a:spcBef>
                <a:spcPts val="100"/>
              </a:spcBef>
              <a:spcAft>
                <a:spcPts val="400"/>
              </a:spcAft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traight Connector 9"/>
          <p:cNvSpPr/>
          <p:nvPr/>
        </p:nvSpPr>
        <p:spPr>
          <a:xfrm>
            <a:off x="89915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8839203" y="0"/>
            <a:ext cx="304796" cy="6858000"/>
          </a:xfrm>
          <a:prstGeom prst="rect">
            <a:avLst/>
          </a:prstGeom>
          <a:solidFill>
            <a:srgbClr val="CAE0AC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9" name="Straight Connector 11"/>
          <p:cNvSpPr/>
          <p:nvPr/>
        </p:nvSpPr>
        <p:spPr>
          <a:xfrm>
            <a:off x="8915400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98C723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10" name="Straight Connector 18"/>
          <p:cNvSpPr/>
          <p:nvPr/>
        </p:nvSpPr>
        <p:spPr>
          <a:xfrm>
            <a:off x="62483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03">
            <a:solidFill>
              <a:srgbClr val="CAE0AC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11" name="Straight Connector 19"/>
          <p:cNvSpPr/>
          <p:nvPr/>
        </p:nvSpPr>
        <p:spPr>
          <a:xfrm>
            <a:off x="6192298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2701">
            <a:solidFill>
              <a:srgbClr val="98C723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12" name="Date Placeholder 1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F8F626-EBEC-46D1-AFBB-20A522672FF5}" type="datetime1">
              <a:rPr lang="sl-SI"/>
              <a:pPr lvl="0"/>
              <a:t>22.2.2020</a:t>
            </a:fld>
            <a:endParaRPr lang="sl-SI"/>
          </a:p>
        </p:txBody>
      </p:sp>
      <p:sp>
        <p:nvSpPr>
          <p:cNvPr id="13" name="Slide Number Placeholder 1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8F6CEA-E247-4E86-A4FA-CBDEE4E07DA0}" type="slidenum">
              <a:t>‹#›</a:t>
            </a:fld>
            <a:endParaRPr lang="sl-SI"/>
          </a:p>
        </p:txBody>
      </p:sp>
      <p:sp>
        <p:nvSpPr>
          <p:cNvPr id="14" name="Footer Placeholder 2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421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5"/>
          <p:cNvSpPr/>
          <p:nvPr/>
        </p:nvSpPr>
        <p:spPr>
          <a:xfrm>
            <a:off x="87629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03">
            <a:solidFill>
              <a:srgbClr val="CAE0AC">
                <a:alpha val="9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3" name="Title Placeholder 2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7467603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3" cy="48737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 txBox="1">
            <a:spLocks noGrp="1"/>
          </p:cNvSpPr>
          <p:nvPr>
            <p:ph type="dt" sz="half" idx="2"/>
          </p:nvPr>
        </p:nvSpPr>
        <p:spPr>
          <a:xfrm rot="5400013">
            <a:off x="7589520" y="1081854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5B6973"/>
                </a:solidFill>
                <a:uFillTx/>
                <a:latin typeface="Century Schoolbook"/>
              </a:defRPr>
            </a:lvl1pPr>
          </a:lstStyle>
          <a:p>
            <a:pPr lvl="0"/>
            <a:fld id="{D7A8B84A-C087-4B97-8A4B-4AE0D0CB9965}" type="datetime1">
              <a:rPr lang="sl-SI"/>
              <a:pPr lvl="0"/>
              <a:t>22.2.2020</a:t>
            </a:fld>
            <a:endParaRPr lang="sl-SI"/>
          </a:p>
        </p:txBody>
      </p:sp>
      <p:sp>
        <p:nvSpPr>
          <p:cNvPr id="6" name="Footer Placeholder 2"/>
          <p:cNvSpPr txBox="1">
            <a:spLocks noGrp="1"/>
          </p:cNvSpPr>
          <p:nvPr>
            <p:ph type="ftr" sz="quarter" idx="3"/>
          </p:nvPr>
        </p:nvSpPr>
        <p:spPr>
          <a:xfrm rot="5400013">
            <a:off x="6990185" y="3737244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5B6973"/>
                </a:solidFill>
                <a:uFillTx/>
                <a:latin typeface="Century Schoolbook"/>
              </a:defRPr>
            </a:lvl1pPr>
          </a:lstStyle>
          <a:p>
            <a:pPr lvl="0"/>
            <a:endParaRPr lang="sl-SI"/>
          </a:p>
        </p:txBody>
      </p:sp>
      <p:sp>
        <p:nvSpPr>
          <p:cNvPr id="7" name="Straight Connector 6"/>
          <p:cNvSpPr/>
          <p:nvPr/>
        </p:nvSpPr>
        <p:spPr>
          <a:xfrm>
            <a:off x="761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>
            <a:solidFill>
              <a:srgbClr val="CAE0AC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8" name="Straight Connector 8"/>
          <p:cNvSpPr/>
          <p:nvPr/>
        </p:nvSpPr>
        <p:spPr>
          <a:xfrm>
            <a:off x="89915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46">
            <a:solidFill>
              <a:srgbClr val="98C723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8839203" y="0"/>
            <a:ext cx="304796" cy="6858000"/>
          </a:xfrm>
          <a:prstGeom prst="rect">
            <a:avLst/>
          </a:prstGeom>
          <a:solidFill>
            <a:srgbClr val="CAE0AC">
              <a:alpha val="87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0" name="Straight Connector 10"/>
          <p:cNvSpPr/>
          <p:nvPr/>
        </p:nvSpPr>
        <p:spPr>
          <a:xfrm>
            <a:off x="8915400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98C723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11" name="Oval 11"/>
          <p:cNvSpPr/>
          <p:nvPr/>
        </p:nvSpPr>
        <p:spPr>
          <a:xfrm>
            <a:off x="8156448" y="5715000"/>
            <a:ext cx="548640" cy="54864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8C723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2" name="Slide Number Placeholder 22"/>
          <p:cNvSpPr txBox="1">
            <a:spLocks noGrp="1"/>
          </p:cNvSpPr>
          <p:nvPr>
            <p:ph type="sldNum" sz="quarter" idx="4"/>
          </p:nvPr>
        </p:nvSpPr>
        <p:spPr>
          <a:xfrm>
            <a:off x="8129016" y="5734046"/>
            <a:ext cx="609603" cy="5212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400" b="1" i="0" u="none" strike="noStrike" kern="1200" cap="none" spc="0" baseline="0">
                <a:solidFill>
                  <a:srgbClr val="FFFFFF"/>
                </a:solidFill>
                <a:uFillTx/>
                <a:latin typeface="Century Schoolbook"/>
              </a:defRPr>
            </a:lvl1pPr>
          </a:lstStyle>
          <a:p>
            <a:pPr lvl="0"/>
            <a:fld id="{723B73F5-6681-4CE1-B86F-E58D2AAE3F2C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000" b="0" i="0" u="none" strike="noStrike" kern="1200" cap="small" spc="0" baseline="0">
          <a:solidFill>
            <a:srgbClr val="5B6973"/>
          </a:solidFill>
          <a:uFillTx/>
          <a:latin typeface="Century Schoolbook"/>
        </a:defRPr>
      </a:lvl1pPr>
    </p:titleStyle>
    <p:bodyStyle>
      <a:lvl1pPr marL="274320" marR="0" lvl="0" indent="-27432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98C723"/>
        </a:buClr>
        <a:buSzPct val="70000"/>
        <a:buFont typeface="Wingdings"/>
        <a:buChar char="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entury Schoolbook"/>
        </a:defRPr>
      </a:lvl1pPr>
      <a:lvl2pPr marL="640080" marR="0" lvl="1" indent="-27432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98C723"/>
        </a:buClr>
        <a:buSzPct val="80000"/>
        <a:buFont typeface="Wingdings 2"/>
        <a:buChar char=""/>
        <a:tabLst/>
        <a:defRPr lang="en-US" sz="2100" b="0" i="0" u="none" strike="noStrike" kern="1200" cap="none" spc="0" baseline="0">
          <a:solidFill>
            <a:srgbClr val="000000"/>
          </a:solidFill>
          <a:uFillTx/>
          <a:latin typeface="Century Schoolbook"/>
        </a:defRPr>
      </a:lvl2pPr>
      <a:lvl3pPr marL="914400" marR="0" lvl="2" indent="-18288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85AF1D"/>
        </a:buClr>
        <a:buSzPct val="60000"/>
        <a:buFont typeface="Wingdings"/>
        <a:buChar char="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entury Schoolbook"/>
        </a:defRPr>
      </a:lvl3pPr>
      <a:lvl4pPr marL="1188720" marR="0" lvl="3" indent="-18288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CAE0AC"/>
        </a:buClr>
        <a:buSzPct val="60000"/>
        <a:buFont typeface="Wingdings"/>
        <a:buChar char="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entury Schoolbook"/>
        </a:defRPr>
      </a:lvl4pPr>
      <a:lvl5pPr marL="1463040" marR="0" lvl="4" indent="-18288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B5D4D9"/>
        </a:buClr>
        <a:buSzPct val="68000"/>
        <a:buFont typeface="Wingdings 2"/>
        <a:buChar char=""/>
        <a:tabLst/>
        <a:defRPr lang="en-US" sz="1600" b="0" i="0" u="none" strike="noStrike" kern="1200" cap="none" spc="0" baseline="0">
          <a:solidFill>
            <a:srgbClr val="000000"/>
          </a:solidFill>
          <a:uFillTx/>
          <a:latin typeface="Century Schoolbook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835694" y="2739149"/>
            <a:ext cx="6172200" cy="1894362"/>
          </a:xfrm>
        </p:spPr>
        <p:txBody>
          <a:bodyPr anchorCtr="1"/>
          <a:lstStyle/>
          <a:p>
            <a:pPr lvl="0" algn="ctr"/>
            <a:r>
              <a:rPr lang="sl-SI" sz="4000"/>
              <a:t>ČISTOČA – </a:t>
            </a:r>
            <a:r>
              <a:rPr lang="sl-SI" sz="3600"/>
              <a:t>varna pot do hrane</a:t>
            </a:r>
            <a:endParaRPr lang="sl-SI" sz="400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 descr="Rezultat iskanja slik za čistoča pri gospodinjstvu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0809128">
            <a:off x="532767" y="476676"/>
            <a:ext cx="3454658" cy="2304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zultat iskanja slik za higiena v kuhinj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67477">
            <a:off x="5057774" y="564606"/>
            <a:ext cx="3554757" cy="2363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Rezultat iskanja slik za higiena v kuhinji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62355" y="5127132"/>
            <a:ext cx="2077215" cy="1479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 descr="Rezultat iskanja slik za higiena v kuhinji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67503" y="4581125"/>
            <a:ext cx="2476496" cy="1847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 descr="Rezultat iskanja slik za kuhinja v šoli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646331">
            <a:off x="748261" y="4654652"/>
            <a:ext cx="3023655" cy="1700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Rezultat iskanja slik za dirty  clipart"/>
          <p:cNvPicPr>
            <a:picLocks noChangeAspect="1"/>
          </p:cNvPicPr>
          <p:nvPr/>
        </p:nvPicPr>
        <p:blipFill>
          <a:blip r:embed="rId7"/>
          <a:srcRect t="22723" b="5371"/>
          <a:stretch>
            <a:fillRect/>
          </a:stretch>
        </p:blipFill>
        <p:spPr>
          <a:xfrm>
            <a:off x="3472525" y="1052739"/>
            <a:ext cx="1928433" cy="185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 l="26549" t="19445" r="22359" b="7936"/>
          <a:stretch>
            <a:fillRect/>
          </a:stretch>
        </p:blipFill>
        <p:spPr>
          <a:xfrm>
            <a:off x="305034" y="332658"/>
            <a:ext cx="8011378" cy="640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Rezultat iskanja slik za cooking clipar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32084" y="241383"/>
            <a:ext cx="966200" cy="1080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67541" y="260649"/>
            <a:ext cx="7467603" cy="1143000"/>
          </a:xfrm>
        </p:spPr>
        <p:txBody>
          <a:bodyPr anchorCtr="1"/>
          <a:lstStyle/>
          <a:p>
            <a:pPr lvl="0" algn="ctr"/>
            <a:r>
              <a:rPr lang="sl-SI"/>
              <a:t>ČISTILNA  SREDSTVA IN PRIBOR ZA ČIŠČENJE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Za čiščenje najpogosteje uporabljamo vročo/toplo vodo ali namenska čistilna sredstva.</a:t>
            </a:r>
          </a:p>
          <a:p>
            <a:pPr lvl="0"/>
            <a:r>
              <a:rPr lang="sl-SI">
                <a:solidFill>
                  <a:srgbClr val="FF0000"/>
                </a:solidFill>
              </a:rPr>
              <a:t>Kuhinjske krpe? </a:t>
            </a:r>
          </a:p>
          <a:p>
            <a:pPr lvl="0"/>
            <a:r>
              <a:rPr lang="sl-SI"/>
              <a:t>So vir mikroorganizmov, vzdržujemo jih s pranjem nad 95</a:t>
            </a:r>
            <a:r>
              <a:rPr lang="sl-SI">
                <a:latin typeface="Agency FB"/>
              </a:rPr>
              <a:t>˚</a:t>
            </a:r>
            <a:r>
              <a:rPr lang="sl-SI">
                <a:latin typeface="Century Schoolbook" pitchFamily="18"/>
              </a:rPr>
              <a:t>C.</a:t>
            </a:r>
          </a:p>
          <a:p>
            <a:pPr lvl="0"/>
            <a:r>
              <a:rPr lang="sl-SI">
                <a:solidFill>
                  <a:srgbClr val="FF0000"/>
                </a:solidFill>
                <a:latin typeface="Century Schoolbook" pitchFamily="18"/>
              </a:rPr>
              <a:t>Kaj pa uporaba kemičnih sredstev?</a:t>
            </a:r>
          </a:p>
          <a:p>
            <a:pPr lvl="0"/>
            <a:endParaRPr lang="sl-SI">
              <a:solidFill>
                <a:srgbClr val="FF0000"/>
              </a:solidFill>
              <a:latin typeface="Century Schoolbook" pitchFamily="18"/>
            </a:endParaRPr>
          </a:p>
          <a:p>
            <a:pPr lvl="0"/>
            <a:r>
              <a:rPr lang="sl-SI">
                <a:solidFill>
                  <a:srgbClr val="FF0000"/>
                </a:solidFill>
                <a:latin typeface="Century Schoolbook" pitchFamily="18"/>
              </a:rPr>
              <a:t>Kje shranjujemo čistilna sredstva?</a:t>
            </a:r>
          </a:p>
          <a:p>
            <a:pPr lvl="0"/>
            <a:r>
              <a:rPr lang="sl-SI">
                <a:latin typeface="Wingdings" pitchFamily="2"/>
              </a:rPr>
              <a:t></a:t>
            </a:r>
            <a:r>
              <a:rPr lang="sl-SI">
                <a:latin typeface="Century Schoolbook" pitchFamily="18"/>
              </a:rPr>
              <a:t> ločeno od živil </a:t>
            </a:r>
          </a:p>
          <a:p>
            <a:pPr lvl="0"/>
            <a:endParaRPr lang="sl-SI"/>
          </a:p>
        </p:txBody>
      </p:sp>
      <p:pic>
        <p:nvPicPr>
          <p:cNvPr id="4" name="Picture 2" descr="Rezultat iskanja slik za čistilna sredstva v gospodinjstvu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31492" y="3861044"/>
            <a:ext cx="3642448" cy="2996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Rezultat iskanja slik za cooking clipar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52365" y="241383"/>
            <a:ext cx="966200" cy="1080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ODSTRANJEVANJE ODPADKOV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 descr="Rezultat iskanja slik za bio vreč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zultat iskanja slik za bio vreč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03" y="1898662"/>
            <a:ext cx="4202351" cy="435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3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l-SI"/>
              <a:t>ZAŠČITA PRED INSEKTI IN GLODALCI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Vedno poskrbimo za zaščito pred škodljivci.</a:t>
            </a:r>
          </a:p>
          <a:p>
            <a:pPr lvl="0"/>
            <a:endParaRPr lang="sl-SI"/>
          </a:p>
          <a:p>
            <a:pPr lvl="0"/>
            <a:r>
              <a:rPr lang="sl-SI">
                <a:solidFill>
                  <a:srgbClr val="FF0000"/>
                </a:solidFill>
              </a:rPr>
              <a:t>Kaj naredimo z živili v primeru, če želimo škodljivca odstraniti z uporabo insekticidov?</a:t>
            </a:r>
          </a:p>
        </p:txBody>
      </p:sp>
      <p:pic>
        <p:nvPicPr>
          <p:cNvPr id="4" name="Picture 2" descr="Rezultat iskanja slik za insekticidi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26099" y="3429000"/>
            <a:ext cx="3810003" cy="3238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zultat iskanja slik za hran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1559" y="3896121"/>
            <a:ext cx="3869301" cy="2304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8"/>
          <p:cNvCxnSpPr/>
          <p:nvPr/>
        </p:nvCxnSpPr>
        <p:spPr>
          <a:xfrm flipV="1">
            <a:off x="1115613" y="4076139"/>
            <a:ext cx="2664297" cy="1944215"/>
          </a:xfrm>
          <a:prstGeom prst="straightConnector1">
            <a:avLst/>
          </a:prstGeom>
          <a:noFill/>
          <a:ln w="76196">
            <a:solidFill>
              <a:srgbClr val="FF0000"/>
            </a:solidFill>
            <a:prstDash val="solid"/>
          </a:ln>
        </p:spPr>
      </p:cxnSp>
      <p:cxnSp>
        <p:nvCxnSpPr>
          <p:cNvPr id="7" name="Straight Connector 8"/>
          <p:cNvCxnSpPr/>
          <p:nvPr/>
        </p:nvCxnSpPr>
        <p:spPr>
          <a:xfrm>
            <a:off x="1115613" y="4221089"/>
            <a:ext cx="2664297" cy="1656180"/>
          </a:xfrm>
          <a:prstGeom prst="straightConnector1">
            <a:avLst/>
          </a:prstGeom>
          <a:noFill/>
          <a:ln w="76196">
            <a:solidFill>
              <a:srgbClr val="FF0000"/>
            </a:solidFill>
            <a:prstDash val="solid"/>
          </a:ln>
        </p:spPr>
      </p:cxnSp>
      <p:pic>
        <p:nvPicPr>
          <p:cNvPr id="8" name="Picture 2" descr="Rezultat iskanja slik za cooking clipart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32084" y="241383"/>
            <a:ext cx="966200" cy="1080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/>
              <a:t>HIŠNI LJUBLJENČKI?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Po stiku z njimi ali njihovimi posodami za hrano, si je vedno treba umiti roke.</a:t>
            </a:r>
          </a:p>
          <a:p>
            <a:pPr lvl="0"/>
            <a:r>
              <a:rPr lang="sl-SI"/>
              <a:t>Pomivanje in shranjevanje posode za hranjenje živali mora biti ločeno od posode za pripravo jedi.</a:t>
            </a:r>
          </a:p>
        </p:txBody>
      </p:sp>
      <p:pic>
        <p:nvPicPr>
          <p:cNvPr id="4" name="Picture 2" descr="Rezultat iskanja slik za klicaj"/>
          <p:cNvPicPr>
            <a:picLocks noChangeAspect="1"/>
          </p:cNvPicPr>
          <p:nvPr/>
        </p:nvPicPr>
        <p:blipFill>
          <a:blip r:embed="rId2"/>
          <a:srcRect l="24006" r="28163"/>
          <a:stretch>
            <a:fillRect/>
          </a:stretch>
        </p:blipFill>
        <p:spPr>
          <a:xfrm>
            <a:off x="7841025" y="1545015"/>
            <a:ext cx="748143" cy="208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Rezultat iskanja slik za hrček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3645026"/>
            <a:ext cx="3825639" cy="2869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Rezultat iskanja slik za mačka na mizi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7234" y="3645026"/>
            <a:ext cx="4087816" cy="2725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Rezultat iskanja slik za cooking clipart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32084" y="241383"/>
            <a:ext cx="966200" cy="1080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HVALA ZA VAŠO POZORNOST!</a:t>
            </a:r>
            <a:endParaRPr lang="sl-SI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4" descr="Rezultat iskanja slik za cooking clipart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83766" y="1556793"/>
            <a:ext cx="3844165" cy="5040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Kaj vse pripravljamo v domači kuhinji ali v kuhinji v šoli?</a:t>
            </a:r>
          </a:p>
          <a:p>
            <a:pPr lvl="0"/>
            <a:r>
              <a:rPr lang="sl-SI"/>
              <a:t>Kaj pomeni, da je hrana varna?</a:t>
            </a:r>
          </a:p>
          <a:p>
            <a:pPr marL="0" lvl="0" indent="0">
              <a:buNone/>
            </a:pPr>
            <a:endParaRPr lang="sl-SI"/>
          </a:p>
        </p:txBody>
      </p:sp>
      <p:pic>
        <p:nvPicPr>
          <p:cNvPr id="4" name="Picture 2" descr="Rezultat iskanja slik za gospodinjstv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5577" y="3140963"/>
            <a:ext cx="3611221" cy="294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zultat iskanja slik za gospodinjstv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55996" y="3243715"/>
            <a:ext cx="3648410" cy="2736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Rezultat iskanja slik za cooking clipart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68341" y="188640"/>
            <a:ext cx="971687" cy="1086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l-SI"/>
              <a:t>PRIPRAVA KUHINJE ZA DELO Z ŽIVILI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Pred pripravo jedi morajo biti vse </a:t>
            </a:r>
            <a:r>
              <a:rPr lang="sl-SI" dirty="0"/>
              <a:t>delovne površine, posoda, pribor in pripomočki, s katerimi bodo živila prišla v stik</a:t>
            </a:r>
            <a:r>
              <a:rPr lang="sl-SI" dirty="0" smtClean="0"/>
              <a:t>, </a:t>
            </a:r>
            <a:r>
              <a:rPr lang="sl-SI" dirty="0"/>
              <a:t>čisti.</a:t>
            </a:r>
          </a:p>
        </p:txBody>
      </p:sp>
      <p:pic>
        <p:nvPicPr>
          <p:cNvPr id="4" name="Picture 2" descr="Rezultat iskanja slik za klicaj"/>
          <p:cNvPicPr>
            <a:picLocks noChangeAspect="1"/>
          </p:cNvPicPr>
          <p:nvPr/>
        </p:nvPicPr>
        <p:blipFill>
          <a:blip r:embed="rId2"/>
          <a:srcRect l="24006" r="28163"/>
          <a:stretch>
            <a:fillRect/>
          </a:stretch>
        </p:blipFill>
        <p:spPr>
          <a:xfrm>
            <a:off x="7848276" y="980730"/>
            <a:ext cx="748143" cy="208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Povezana slik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9550" y="3352336"/>
            <a:ext cx="3793406" cy="2524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Rezultat iskanja slik za čista kuhinja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31484" y="3287597"/>
            <a:ext cx="4247067" cy="26544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1115613" y="3645026"/>
            <a:ext cx="2880324" cy="1944216"/>
          </a:xfrm>
          <a:prstGeom prst="straightConnector1">
            <a:avLst/>
          </a:prstGeom>
          <a:noFill/>
          <a:ln w="76196">
            <a:solidFill>
              <a:srgbClr val="FF0000"/>
            </a:solidFill>
            <a:prstDash val="solid"/>
          </a:ln>
        </p:spPr>
      </p:cxnSp>
      <p:cxnSp>
        <p:nvCxnSpPr>
          <p:cNvPr id="8" name="Straight Connector 11"/>
          <p:cNvCxnSpPr/>
          <p:nvPr/>
        </p:nvCxnSpPr>
        <p:spPr>
          <a:xfrm flipV="1">
            <a:off x="899595" y="3645026"/>
            <a:ext cx="3096342" cy="1922545"/>
          </a:xfrm>
          <a:prstGeom prst="straightConnector1">
            <a:avLst/>
          </a:prstGeom>
          <a:noFill/>
          <a:ln w="76196">
            <a:solidFill>
              <a:srgbClr val="FF0000"/>
            </a:solidFill>
            <a:prstDash val="solid"/>
          </a:ln>
        </p:spPr>
      </p:cxnSp>
      <p:cxnSp>
        <p:nvCxnSpPr>
          <p:cNvPr id="9" name="Straight Connector 15"/>
          <p:cNvCxnSpPr/>
          <p:nvPr/>
        </p:nvCxnSpPr>
        <p:spPr>
          <a:xfrm flipV="1">
            <a:off x="6444206" y="3789035"/>
            <a:ext cx="1512171" cy="1656189"/>
          </a:xfrm>
          <a:prstGeom prst="straightConnector1">
            <a:avLst/>
          </a:prstGeom>
          <a:noFill/>
          <a:ln w="76196">
            <a:solidFill>
              <a:srgbClr val="FF0000"/>
            </a:solidFill>
            <a:prstDash val="solid"/>
          </a:ln>
        </p:spPr>
      </p:cxnSp>
      <p:cxnSp>
        <p:nvCxnSpPr>
          <p:cNvPr id="10" name="Straight Connector 18"/>
          <p:cNvCxnSpPr/>
          <p:nvPr/>
        </p:nvCxnSpPr>
        <p:spPr>
          <a:xfrm>
            <a:off x="5538191" y="4620435"/>
            <a:ext cx="936108" cy="849761"/>
          </a:xfrm>
          <a:prstGeom prst="straightConnector1">
            <a:avLst/>
          </a:prstGeom>
          <a:noFill/>
          <a:ln w="76196">
            <a:solidFill>
              <a:srgbClr val="FF0000"/>
            </a:solidFill>
            <a:prstDash val="solid"/>
          </a:ln>
        </p:spPr>
      </p:cxnSp>
      <p:pic>
        <p:nvPicPr>
          <p:cNvPr id="11" name="Picture 2" descr="Rezultat iskanja slik za cooking clipart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54113" y="116631"/>
            <a:ext cx="942307" cy="1053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/>
              <a:t>KUHINJSKI APARATI?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Salamoreznico in ostale kuhinjske aparate po uporabi takoj očistimo do suhega.</a:t>
            </a:r>
          </a:p>
          <a:p>
            <a:pPr lvl="0"/>
            <a:r>
              <a:rPr lang="sl-SI"/>
              <a:t>Hladilniki, omare in shrambe za živila, napa, pomivalni stroj</a:t>
            </a:r>
          </a:p>
          <a:p>
            <a:pPr lvl="0"/>
            <a:endParaRPr lang="sl-SI"/>
          </a:p>
        </p:txBody>
      </p:sp>
      <p:pic>
        <p:nvPicPr>
          <p:cNvPr id="4" name="Picture 2" descr="Rezultat iskanja slik za klicaj"/>
          <p:cNvPicPr>
            <a:picLocks noChangeAspect="1"/>
          </p:cNvPicPr>
          <p:nvPr/>
        </p:nvPicPr>
        <p:blipFill>
          <a:blip r:embed="rId2"/>
          <a:srcRect l="24006" r="28163"/>
          <a:stretch>
            <a:fillRect/>
          </a:stretch>
        </p:blipFill>
        <p:spPr>
          <a:xfrm>
            <a:off x="7827172" y="1340766"/>
            <a:ext cx="748143" cy="208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zultat iskanja slik za dirty microwav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9550" y="3313749"/>
            <a:ext cx="3800977" cy="285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Rezultat iskanja slik za clean microwav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27981" y="3313749"/>
            <a:ext cx="4275706" cy="28219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7"/>
          <p:cNvCxnSpPr/>
          <p:nvPr/>
        </p:nvCxnSpPr>
        <p:spPr>
          <a:xfrm>
            <a:off x="1115613" y="3645026"/>
            <a:ext cx="2880324" cy="1944216"/>
          </a:xfrm>
          <a:prstGeom prst="straightConnector1">
            <a:avLst/>
          </a:prstGeom>
          <a:noFill/>
          <a:ln w="76196">
            <a:solidFill>
              <a:srgbClr val="FF0000"/>
            </a:solidFill>
            <a:prstDash val="solid"/>
          </a:ln>
        </p:spPr>
      </p:cxnSp>
      <p:cxnSp>
        <p:nvCxnSpPr>
          <p:cNvPr id="8" name="Straight Connector 8"/>
          <p:cNvCxnSpPr/>
          <p:nvPr/>
        </p:nvCxnSpPr>
        <p:spPr>
          <a:xfrm flipV="1">
            <a:off x="1115613" y="3645026"/>
            <a:ext cx="2664297" cy="1944216"/>
          </a:xfrm>
          <a:prstGeom prst="straightConnector1">
            <a:avLst/>
          </a:prstGeom>
          <a:noFill/>
          <a:ln w="76196">
            <a:solidFill>
              <a:srgbClr val="FF0000"/>
            </a:solidFill>
            <a:prstDash val="solid"/>
          </a:ln>
        </p:spPr>
      </p:cxnSp>
      <p:pic>
        <p:nvPicPr>
          <p:cNvPr id="9" name="Picture 2" descr="Rezultat iskanja slik za cooking clipart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24332" y="256352"/>
            <a:ext cx="1050983" cy="1174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/>
              <a:t>DESKE ZA REZANJE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>
                <a:solidFill>
                  <a:srgbClr val="FF0000"/>
                </a:solidFill>
              </a:rPr>
              <a:t>Rdeča</a:t>
            </a:r>
            <a:r>
              <a:rPr lang="sl-SI"/>
              <a:t> – za surovo meso</a:t>
            </a:r>
            <a:endParaRPr lang="sl-SI">
              <a:solidFill>
                <a:srgbClr val="FF0000"/>
              </a:solidFill>
            </a:endParaRPr>
          </a:p>
          <a:p>
            <a:pPr lvl="0"/>
            <a:r>
              <a:rPr lang="sl-SI">
                <a:solidFill>
                  <a:srgbClr val="0070C0"/>
                </a:solidFill>
              </a:rPr>
              <a:t>Modra </a:t>
            </a:r>
            <a:r>
              <a:rPr lang="sl-SI"/>
              <a:t>– za ribe</a:t>
            </a:r>
            <a:endParaRPr lang="sl-SI">
              <a:solidFill>
                <a:srgbClr val="0070C0"/>
              </a:solidFill>
            </a:endParaRPr>
          </a:p>
          <a:p>
            <a:pPr lvl="0"/>
            <a:r>
              <a:rPr lang="sl-SI">
                <a:solidFill>
                  <a:srgbClr val="00B050"/>
                </a:solidFill>
              </a:rPr>
              <a:t>Zelena </a:t>
            </a:r>
            <a:r>
              <a:rPr lang="sl-SI"/>
              <a:t>– za zelenjavo</a:t>
            </a:r>
            <a:endParaRPr lang="sl-SI">
              <a:solidFill>
                <a:srgbClr val="00B050"/>
              </a:solidFill>
            </a:endParaRPr>
          </a:p>
          <a:p>
            <a:pPr lvl="0"/>
            <a:r>
              <a:rPr lang="sl-SI">
                <a:solidFill>
                  <a:srgbClr val="A68200"/>
                </a:solidFill>
              </a:rPr>
              <a:t>Rumena </a:t>
            </a:r>
            <a:r>
              <a:rPr lang="sl-SI"/>
              <a:t>– za kuhana živila</a:t>
            </a:r>
            <a:endParaRPr lang="sl-SI">
              <a:solidFill>
                <a:srgbClr val="A68200"/>
              </a:solidFill>
            </a:endParaRPr>
          </a:p>
        </p:txBody>
      </p:sp>
      <p:pic>
        <p:nvPicPr>
          <p:cNvPr id="4" name="Picture 2" descr="Rezultat iskanja slik za deske za rezanj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7703" y="3356990"/>
            <a:ext cx="5231904" cy="33598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/>
          <p:nvPr/>
        </p:nvSpPr>
        <p:spPr>
          <a:xfrm>
            <a:off x="5157938" y="1484784"/>
            <a:ext cx="3057250" cy="923333"/>
          </a:xfrm>
          <a:prstGeom prst="rect">
            <a:avLst/>
          </a:prstGeom>
          <a:solidFill>
            <a:srgbClr val="FFFFFF"/>
          </a:solidFill>
          <a:ln w="25402">
            <a:solidFill>
              <a:srgbClr val="E0773C"/>
            </a:solidFill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5400" b="1" i="0" u="none" strike="noStrike" kern="1200" cap="none" spc="0" baseline="0">
                <a:solidFill>
                  <a:srgbClr val="FF0000"/>
                </a:solidFill>
                <a:effectLst>
                  <a:outerShdw dist="20323" dir="1799338">
                    <a:srgbClr val="000000"/>
                  </a:outerShdw>
                </a:effectLst>
                <a:uFillTx/>
                <a:latin typeface="Century Schoolbook"/>
              </a:rPr>
              <a:t>ZAKAJ?</a:t>
            </a:r>
            <a:endParaRPr lang="en-US" sz="5400" b="1" i="0" u="none" strike="noStrike" kern="1200" cap="none" spc="0" baseline="0">
              <a:solidFill>
                <a:srgbClr val="FF0000"/>
              </a:solidFill>
              <a:effectLst>
                <a:outerShdw dist="20323" dir="1799338">
                  <a:srgbClr val="000000"/>
                </a:outerShdw>
              </a:effectLst>
              <a:uFillTx/>
              <a:latin typeface="Century Schoolbook"/>
            </a:endParaRPr>
          </a:p>
        </p:txBody>
      </p:sp>
      <p:pic>
        <p:nvPicPr>
          <p:cNvPr id="6" name="Picture 2" descr="Rezultat iskanja slik za cooking clipar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32084" y="241383"/>
            <a:ext cx="966200" cy="1080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l-SI"/>
              <a:t>NAVZKRIŽNO ONESNAŽEVANJE ŽIVIL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Navzkrižno onesnaževanje živil pomeni </a:t>
            </a:r>
            <a:r>
              <a:rPr lang="sl-SI" dirty="0"/>
              <a:t>prenos mikrobov na živila preko drugih živil, osebja pri pripravi živil, pribora in kuhinjske opreme.</a:t>
            </a:r>
          </a:p>
          <a:p>
            <a:pPr lvl="0"/>
            <a:endParaRPr lang="sl-SI" dirty="0"/>
          </a:p>
          <a:p>
            <a:pPr lvl="0"/>
            <a:r>
              <a:rPr lang="sl-SI" dirty="0">
                <a:solidFill>
                  <a:srgbClr val="00B050"/>
                </a:solidFill>
              </a:rPr>
              <a:t>Živila, ki lahko onesnažijo druga živila:</a:t>
            </a:r>
          </a:p>
          <a:p>
            <a:pPr lvl="0">
              <a:buChar char="à"/>
            </a:pPr>
            <a:r>
              <a:rPr lang="sl-SI" dirty="0"/>
              <a:t>Surova živila (meso, perutnina, jajca, ribe)</a:t>
            </a:r>
          </a:p>
          <a:p>
            <a:pPr lvl="0">
              <a:buChar char="à"/>
            </a:pPr>
            <a:r>
              <a:rPr lang="sl-SI" dirty="0"/>
              <a:t>Neočiščena zelenjava</a:t>
            </a:r>
          </a:p>
          <a:p>
            <a:pPr lvl="0">
              <a:buChar char="à"/>
            </a:pPr>
            <a:r>
              <a:rPr lang="sl-SI" dirty="0"/>
              <a:t>Neočiščeno sadje</a:t>
            </a:r>
          </a:p>
          <a:p>
            <a:pPr lvl="0">
              <a:buChar char="à"/>
            </a:pPr>
            <a:r>
              <a:rPr lang="sl-SI" dirty="0"/>
              <a:t>Druga živila</a:t>
            </a:r>
          </a:p>
        </p:txBody>
      </p:sp>
      <p:pic>
        <p:nvPicPr>
          <p:cNvPr id="4" name="Picture 2" descr="Rezultat iskanja slik za cooking clipart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32084" y="241383"/>
            <a:ext cx="966200" cy="1080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Rezultat iskanja slik za klicaj"/>
          <p:cNvPicPr>
            <a:picLocks noChangeAspect="1"/>
          </p:cNvPicPr>
          <p:nvPr/>
        </p:nvPicPr>
        <p:blipFill>
          <a:blip r:embed="rId3"/>
          <a:srcRect l="24006" r="28163"/>
          <a:stretch>
            <a:fillRect/>
          </a:stretch>
        </p:blipFill>
        <p:spPr>
          <a:xfrm>
            <a:off x="7827172" y="1340766"/>
            <a:ext cx="748143" cy="2088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/>
              <a:t>UMIVANJE ROK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Kakšne morajo biti roke preden začnemo pripravljati jed?</a:t>
            </a:r>
          </a:p>
          <a:p>
            <a:pPr lvl="0"/>
            <a:endParaRPr lang="sl-SI"/>
          </a:p>
          <a:p>
            <a:pPr lvl="0"/>
            <a:r>
              <a:rPr lang="sl-SI">
                <a:solidFill>
                  <a:srgbClr val="00B050"/>
                </a:solidFill>
              </a:rPr>
              <a:t>Koža in roke morajo biti:</a:t>
            </a:r>
          </a:p>
          <a:p>
            <a:pPr lvl="0">
              <a:buChar char="à"/>
            </a:pPr>
            <a:r>
              <a:rPr lang="sl-SI"/>
              <a:t>Brez vidnih gnojnih sprememb</a:t>
            </a:r>
          </a:p>
          <a:p>
            <a:pPr lvl="0">
              <a:buChar char="à"/>
            </a:pPr>
            <a:r>
              <a:rPr lang="sl-SI"/>
              <a:t>Čiste</a:t>
            </a:r>
          </a:p>
          <a:p>
            <a:pPr lvl="0">
              <a:buChar char="à"/>
            </a:pPr>
            <a:r>
              <a:rPr lang="sl-SI"/>
              <a:t>Brez nakita in ročnih ur </a:t>
            </a:r>
          </a:p>
        </p:txBody>
      </p:sp>
      <p:pic>
        <p:nvPicPr>
          <p:cNvPr id="4" name="Picture 2" descr="Rezultat iskanja slik za kids ri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84170" y="2276874"/>
            <a:ext cx="1800197" cy="1800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zultat iskanja slik za kids hand watch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32143" y="4187942"/>
            <a:ext cx="2304260" cy="2304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6516215" y="2852937"/>
            <a:ext cx="1134130" cy="1008107"/>
          </a:xfrm>
          <a:prstGeom prst="straightConnector1">
            <a:avLst/>
          </a:prstGeom>
          <a:noFill/>
          <a:ln w="76196">
            <a:solidFill>
              <a:srgbClr val="FF0000"/>
            </a:solidFill>
            <a:prstDash val="solid"/>
          </a:ln>
        </p:spPr>
      </p:cxnSp>
      <p:cxnSp>
        <p:nvCxnSpPr>
          <p:cNvPr id="7" name="Straight Connector 14"/>
          <p:cNvCxnSpPr/>
          <p:nvPr/>
        </p:nvCxnSpPr>
        <p:spPr>
          <a:xfrm flipV="1">
            <a:off x="6399199" y="2852937"/>
            <a:ext cx="1251146" cy="984242"/>
          </a:xfrm>
          <a:prstGeom prst="straightConnector1">
            <a:avLst/>
          </a:prstGeom>
          <a:noFill/>
          <a:ln w="76196">
            <a:solidFill>
              <a:srgbClr val="FF0000"/>
            </a:solidFill>
            <a:prstDash val="solid"/>
          </a:ln>
        </p:spPr>
      </p:cxnSp>
      <p:cxnSp>
        <p:nvCxnSpPr>
          <p:cNvPr id="8" name="Straight Connector 18"/>
          <p:cNvCxnSpPr/>
          <p:nvPr/>
        </p:nvCxnSpPr>
        <p:spPr>
          <a:xfrm flipV="1">
            <a:off x="6318193" y="4854010"/>
            <a:ext cx="1332152" cy="972107"/>
          </a:xfrm>
          <a:prstGeom prst="straightConnector1">
            <a:avLst/>
          </a:prstGeom>
          <a:noFill/>
          <a:ln w="76196">
            <a:solidFill>
              <a:srgbClr val="FF0000"/>
            </a:solidFill>
            <a:prstDash val="solid"/>
          </a:ln>
        </p:spPr>
      </p:cxnSp>
      <p:cxnSp>
        <p:nvCxnSpPr>
          <p:cNvPr id="9" name="Straight Connector 20"/>
          <p:cNvCxnSpPr/>
          <p:nvPr/>
        </p:nvCxnSpPr>
        <p:spPr>
          <a:xfrm>
            <a:off x="6480215" y="4854010"/>
            <a:ext cx="1008108" cy="1008116"/>
          </a:xfrm>
          <a:prstGeom prst="straightConnector1">
            <a:avLst/>
          </a:prstGeom>
          <a:noFill/>
          <a:ln w="76196">
            <a:solidFill>
              <a:srgbClr val="FF0000"/>
            </a:solidFill>
            <a:prstDash val="solid"/>
          </a:ln>
        </p:spPr>
      </p:cxnSp>
      <p:sp>
        <p:nvSpPr>
          <p:cNvPr id="10" name="Rectangle 22"/>
          <p:cNvSpPr/>
          <p:nvPr/>
        </p:nvSpPr>
        <p:spPr>
          <a:xfrm>
            <a:off x="1907703" y="5401982"/>
            <a:ext cx="3057250" cy="923333"/>
          </a:xfrm>
          <a:prstGeom prst="rect">
            <a:avLst/>
          </a:prstGeom>
          <a:solidFill>
            <a:srgbClr val="FFFFFF"/>
          </a:solidFill>
          <a:ln w="25402">
            <a:solidFill>
              <a:srgbClr val="E0773C"/>
            </a:solidFill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5400" b="1" i="0" u="none" strike="noStrike" kern="1200" cap="none" spc="0" baseline="0">
                <a:solidFill>
                  <a:srgbClr val="FF0000"/>
                </a:solidFill>
                <a:effectLst>
                  <a:outerShdw dist="20323" dir="1799338">
                    <a:srgbClr val="000000"/>
                  </a:outerShdw>
                </a:effectLst>
                <a:uFillTx/>
                <a:latin typeface="Century Schoolbook"/>
              </a:rPr>
              <a:t>ZAKAJ?</a:t>
            </a:r>
            <a:endParaRPr lang="en-US" sz="5400" b="1" i="0" u="none" strike="noStrike" kern="1200" cap="none" spc="0" baseline="0">
              <a:solidFill>
                <a:srgbClr val="FF0000"/>
              </a:solidFill>
              <a:effectLst>
                <a:outerShdw dist="20323" dir="1799338">
                  <a:srgbClr val="000000"/>
                </a:outerShdw>
              </a:effectLst>
              <a:uFillTx/>
              <a:latin typeface="Century Schoolbook"/>
            </a:endParaRPr>
          </a:p>
        </p:txBody>
      </p:sp>
      <p:pic>
        <p:nvPicPr>
          <p:cNvPr id="11" name="Picture 2" descr="Rezultat iskanja slik za cooking clipart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32084" y="241383"/>
            <a:ext cx="966200" cy="1080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/>
              <a:t>KDAJ MORAMO ROKE UMITI?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Pred začetkom dela.</a:t>
            </a:r>
          </a:p>
          <a:p>
            <a:pPr lvl="0"/>
            <a:r>
              <a:rPr lang="sl-SI"/>
              <a:t>Med delom, ko se roke umažejo.</a:t>
            </a:r>
          </a:p>
          <a:p>
            <a:pPr lvl="0"/>
            <a:r>
              <a:rPr lang="sl-SI"/>
              <a:t>Po rokovanju z embalažo in odpadki.</a:t>
            </a:r>
          </a:p>
          <a:p>
            <a:pPr lvl="0"/>
            <a:r>
              <a:rPr lang="sl-SI"/>
              <a:t>Pred in po rokavanju s surovimi, neobdelanimi živili (surovo meso, jajca, neočiščena zelenjava in sadje,..).</a:t>
            </a:r>
          </a:p>
          <a:p>
            <a:pPr lvl="0"/>
            <a:r>
              <a:rPr lang="sl-SI"/>
              <a:t>Po uporabi stranišča.</a:t>
            </a:r>
          </a:p>
        </p:txBody>
      </p:sp>
      <p:pic>
        <p:nvPicPr>
          <p:cNvPr id="4" name="Picture 2" descr="Rezultat iskanja slik za cooking clipart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32084" y="241383"/>
            <a:ext cx="966200" cy="1080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Po kihanju, kašljanju, brisanju nosu, po dotikanju kože obraza in lasišča, po popravljanju las.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 l="17179" t="27182" r="23363" b="10914"/>
          <a:stretch>
            <a:fillRect/>
          </a:stretch>
        </p:blipFill>
        <p:spPr>
          <a:xfrm>
            <a:off x="1475658" y="2492892"/>
            <a:ext cx="6841979" cy="4005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Rezultat iskanja slik za cooking clipar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32084" y="241383"/>
            <a:ext cx="966200" cy="1080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1513</TotalTime>
  <Words>371</Words>
  <Application>Microsoft Office PowerPoint</Application>
  <PresentationFormat>Diaprojekcija na zaslonu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0" baseType="lpstr">
      <vt:lpstr>Agency FB</vt:lpstr>
      <vt:lpstr>Century Schoolbook</vt:lpstr>
      <vt:lpstr>Wingdings</vt:lpstr>
      <vt:lpstr>Wingdings 2</vt:lpstr>
      <vt:lpstr>Oriel</vt:lpstr>
      <vt:lpstr>ČISTOČA – varna pot do hrane</vt:lpstr>
      <vt:lpstr>PowerPointova predstavitev</vt:lpstr>
      <vt:lpstr>PRIPRAVA KUHINJE ZA DELO Z ŽIVILI</vt:lpstr>
      <vt:lpstr>KUHINJSKI APARATI?</vt:lpstr>
      <vt:lpstr>DESKE ZA REZANJE</vt:lpstr>
      <vt:lpstr>NAVZKRIŽNO ONESNAŽEVANJE ŽIVIL</vt:lpstr>
      <vt:lpstr>UMIVANJE ROK</vt:lpstr>
      <vt:lpstr>KDAJ MORAMO ROKE UMITI?</vt:lpstr>
      <vt:lpstr>PowerPointova predstavitev</vt:lpstr>
      <vt:lpstr>PowerPointova predstavitev</vt:lpstr>
      <vt:lpstr>ČISTILNA  SREDSTVA IN PRIBOR ZA ČIŠČENJE</vt:lpstr>
      <vt:lpstr>ODSTRANJEVANJE ODPADKOV</vt:lpstr>
      <vt:lpstr>ZAŠČITA PRED INSEKTI IN GLODALCI</vt:lpstr>
      <vt:lpstr>HIŠNI LJUBLJENČKI?</vt:lpstr>
      <vt:lpstr>HVALA ZA VAŠO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ČISTOČA – varna pot do hrane</dc:title>
  <dc:creator>gajacrnac</dc:creator>
  <cp:lastModifiedBy>Alenka Stanonik</cp:lastModifiedBy>
  <cp:revision>11</cp:revision>
  <dcterms:created xsi:type="dcterms:W3CDTF">2017-01-09T12:02:08Z</dcterms:created>
  <dcterms:modified xsi:type="dcterms:W3CDTF">2020-02-23T19:43:46Z</dcterms:modified>
</cp:coreProperties>
</file>